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  <p:sldMasterId id="2147483660" r:id="rId5"/>
  </p:sldMasterIdLst>
  <p:notesMasterIdLst>
    <p:notesMasterId r:id="rId89"/>
  </p:notesMasterIdLst>
  <p:handoutMasterIdLst>
    <p:handoutMasterId r:id="rId90"/>
  </p:handoutMasterIdLst>
  <p:sldIdLst>
    <p:sldId id="259" r:id="rId6"/>
    <p:sldId id="1256" r:id="rId7"/>
    <p:sldId id="1191" r:id="rId8"/>
    <p:sldId id="1629" r:id="rId9"/>
    <p:sldId id="1289" r:id="rId10"/>
    <p:sldId id="1194" r:id="rId11"/>
    <p:sldId id="1615" r:id="rId12"/>
    <p:sldId id="1614" r:id="rId13"/>
    <p:sldId id="1628" r:id="rId14"/>
    <p:sldId id="1337" r:id="rId15"/>
    <p:sldId id="1261" r:id="rId16"/>
    <p:sldId id="1228" r:id="rId17"/>
    <p:sldId id="1229" r:id="rId18"/>
    <p:sldId id="1226" r:id="rId19"/>
    <p:sldId id="1260" r:id="rId20"/>
    <p:sldId id="1359" r:id="rId21"/>
    <p:sldId id="1264" r:id="rId22"/>
    <p:sldId id="1263" r:id="rId23"/>
    <p:sldId id="1625" r:id="rId24"/>
    <p:sldId id="1265" r:id="rId25"/>
    <p:sldId id="1230" r:id="rId26"/>
    <p:sldId id="1638" r:id="rId27"/>
    <p:sldId id="1623" r:id="rId28"/>
    <p:sldId id="1624" r:id="rId29"/>
    <p:sldId id="1622" r:id="rId30"/>
    <p:sldId id="1621" r:id="rId31"/>
    <p:sldId id="1620" r:id="rId32"/>
    <p:sldId id="1619" r:id="rId33"/>
    <p:sldId id="1617" r:id="rId34"/>
    <p:sldId id="1616" r:id="rId35"/>
    <p:sldId id="1609" r:id="rId36"/>
    <p:sldId id="1608" r:id="rId37"/>
    <p:sldId id="1604" r:id="rId38"/>
    <p:sldId id="1603" r:id="rId39"/>
    <p:sldId id="1606" r:id="rId40"/>
    <p:sldId id="1607" r:id="rId41"/>
    <p:sldId id="1602" r:id="rId42"/>
    <p:sldId id="1626" r:id="rId43"/>
    <p:sldId id="1627" r:id="rId44"/>
    <p:sldId id="1611" r:id="rId45"/>
    <p:sldId id="1193" r:id="rId46"/>
    <p:sldId id="1253" r:id="rId47"/>
    <p:sldId id="1197" r:id="rId48"/>
    <p:sldId id="1201" r:id="rId49"/>
    <p:sldId id="1200" r:id="rId50"/>
    <p:sldId id="1398" r:id="rId51"/>
    <p:sldId id="1414" r:id="rId52"/>
    <p:sldId id="1449" r:id="rId53"/>
    <p:sldId id="1565" r:id="rId54"/>
    <p:sldId id="1418" r:id="rId55"/>
    <p:sldId id="1453" r:id="rId56"/>
    <p:sldId id="1588" r:id="rId57"/>
    <p:sldId id="1582" r:id="rId58"/>
    <p:sldId id="1640" r:id="rId59"/>
    <p:sldId id="1639" r:id="rId60"/>
    <p:sldId id="1583" r:id="rId61"/>
    <p:sldId id="1584" r:id="rId62"/>
    <p:sldId id="1564" r:id="rId63"/>
    <p:sldId id="1585" r:id="rId64"/>
    <p:sldId id="1495" r:id="rId65"/>
    <p:sldId id="1402" r:id="rId66"/>
    <p:sldId id="1496" r:id="rId67"/>
    <p:sldId id="1561" r:id="rId68"/>
    <p:sldId id="1405" r:id="rId69"/>
    <p:sldId id="1382" r:id="rId70"/>
    <p:sldId id="1497" r:id="rId71"/>
    <p:sldId id="1586" r:id="rId72"/>
    <p:sldId id="1370" r:id="rId73"/>
    <p:sldId id="1498" r:id="rId74"/>
    <p:sldId id="1371" r:id="rId75"/>
    <p:sldId id="1543" r:id="rId76"/>
    <p:sldId id="1544" r:id="rId77"/>
    <p:sldId id="1545" r:id="rId78"/>
    <p:sldId id="1546" r:id="rId79"/>
    <p:sldId id="1489" r:id="rId80"/>
    <p:sldId id="1426" r:id="rId81"/>
    <p:sldId id="1425" r:id="rId82"/>
    <p:sldId id="1417" r:id="rId83"/>
    <p:sldId id="1274" r:id="rId84"/>
    <p:sldId id="1210" r:id="rId85"/>
    <p:sldId id="1217" r:id="rId86"/>
    <p:sldId id="1236" r:id="rId87"/>
    <p:sldId id="1346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10938D-A792-4BBB-A825-411EF07B9FD5}" v="1" dt="2023-01-30T06:36:03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>
      <p:cViewPr varScale="1">
        <p:scale>
          <a:sx n="107" d="100"/>
          <a:sy n="107" d="100"/>
        </p:scale>
        <p:origin x="17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handoutMaster" Target="handoutMasters/handoutMaster1.xml"/><Relationship Id="rId95" Type="http://schemas.microsoft.com/office/2015/10/relationships/revisionInfo" Target="revisionInfo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2/1/23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57:57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7 114,'-5'5,"4"2,6-1,8-1,6-1,0-2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44:51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45:06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4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0,'0'5,"5"2,6-1,2-1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4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1 889,'5'0,"6"0,6 0,1-4,1-2,-2-5,1-6,2-4,-2-3,1-3,-4-2,-3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5.6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94,'0'-5,"0"-6,0-6,0-6,5 2,1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5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315 270,'0'5,"5"6,6 1,7-1,-1-2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2:03:51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2:08:09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1/2/23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53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73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Error must be random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824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Students are expected to look at the difference between the predicted line vs the scattered plot and find other pattern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401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 later in the class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80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91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 userDrawn="1"/>
        </p:nvSpPr>
        <p:spPr bwMode="auto">
          <a:xfrm>
            <a:off x="760415" y="127000"/>
            <a:ext cx="76168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8F1AA-3A6B-4A55-8511-F5B57233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1"/>
          <p:cNvSpPr>
            <a:spLocks noChangeArrowheads="1"/>
          </p:cNvSpPr>
          <p:nvPr userDrawn="1"/>
        </p:nvSpPr>
        <p:spPr bwMode="auto">
          <a:xfrm>
            <a:off x="0" y="990600"/>
            <a:ext cx="533400" cy="61384"/>
          </a:xfrm>
          <a:prstGeom prst="rect">
            <a:avLst/>
          </a:prstGeom>
          <a:solidFill>
            <a:srgbClr val="F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12800"/>
          </a:xfr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34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2/1/23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05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61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5078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2/1/23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44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2/1/23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0855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57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09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2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75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15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4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70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42471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80041248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91369BB6-347F-4478-88C9-AA27E80E54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1800">
                <a:latin typeface="Times New Roman" panose="02020603050405020304" pitchFamily="18" charset="0"/>
                <a:ea typeface="+mn-ea"/>
              </a:rPr>
              <a:t>Eibe Frank</a:t>
            </a:r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7EB5BA18-3D9C-42AE-B455-A1A2478DD2A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562600" y="990600"/>
            <a:ext cx="0" cy="4800600"/>
          </a:xfrm>
          <a:prstGeom prst="line">
            <a:avLst/>
          </a:prstGeom>
          <a:noFill/>
          <a:ln w="952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SG" sz="1350"/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2A262196-88B7-4C6C-A7D1-718037D8D9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endParaRPr lang="en-AU" sz="18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BB951D2C-7E11-4EE0-B12E-69E30BB08A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WEKA: A Machine Learning Toolkit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Explorer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Classification and Regression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Clustering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Association Rules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Attribute Selection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Visualization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Experimenter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Knowledge Flow GUI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066800"/>
            <a:ext cx="5105400" cy="1600200"/>
          </a:xfrm>
          <a:extLst>
            <a:ext uri="{AF507438-7753-43e0-B8FC-AC1667EBCBE1}"/>
          </a:extLst>
        </p:spPr>
        <p:txBody>
          <a:bodyPr/>
          <a:lstStyle>
            <a:lvl1pPr algn="ctr">
              <a:lnSpc>
                <a:spcPct val="80000"/>
              </a:lnSpc>
              <a:defRPr sz="2700" b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32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86"/>
          <p:cNvSpPr txBox="1">
            <a:spLocks noGrp="1"/>
          </p:cNvSpPr>
          <p:nvPr>
            <p:ph type="body" sz="quarter" idx="13"/>
          </p:nvPr>
        </p:nvSpPr>
        <p:spPr>
          <a:xfrm>
            <a:off x="358912" y="643063"/>
            <a:ext cx="1463666" cy="313159"/>
          </a:xfrm>
          <a:prstGeom prst="rect">
            <a:avLst/>
          </a:prstGeom>
        </p:spPr>
        <p:txBody>
          <a:bodyPr wrap="none" lIns="45718" tIns="45718" rIns="45718" bIns="45718"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1435" spc="-58">
                <a:solidFill>
                  <a:srgbClr val="0F56A6"/>
                </a:solidFill>
              </a:defRPr>
            </a:lvl1pPr>
          </a:lstStyle>
          <a:p>
            <a:r>
              <a:t>Insert header here</a:t>
            </a:r>
          </a:p>
        </p:txBody>
      </p:sp>
      <p:sp>
        <p:nvSpPr>
          <p:cNvPr id="65" name="Insert subheader Here"/>
          <p:cNvSpPr txBox="1">
            <a:spLocks noGrp="1"/>
          </p:cNvSpPr>
          <p:nvPr>
            <p:ph type="body" sz="quarter" idx="14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675" b="1">
                <a:solidFill>
                  <a:srgbClr val="8D8D8D"/>
                </a:solidFill>
              </a:defRPr>
            </a:lvl1pPr>
          </a:lstStyle>
          <a:p>
            <a:r>
              <a:t>Insert subheader Here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9670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>
            <a:extLst>
              <a:ext uri="{FF2B5EF4-FFF2-40B4-BE49-F238E27FC236}">
                <a16:creationId xmlns:a16="http://schemas.microsoft.com/office/drawing/2014/main" id="{5CF0AF85-5306-490E-A70B-AAC33C2527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BE59F-7E22-4731-BD97-ED57DD1D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269884"/>
      </p:ext>
    </p:extLst>
  </p:cSld>
  <p:clrMapOvr>
    <a:masterClrMapping/>
  </p:clrMapOvr>
  <p:transition>
    <p:zo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62" r:id="rId10"/>
    <p:sldLayoutId id="2147483663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2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9" r:id="rId2"/>
    <p:sldLayoutId id="2147483690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3xMSbIde2I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tmNq7Fgbv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2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23.png"/><Relationship Id="rId43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jkR9KzhKN4" TargetMode="External"/><Relationship Id="rId2" Type="http://schemas.openxmlformats.org/officeDocument/2006/relationships/hyperlink" Target="https://www.youtube.com/watch?v=zPG4NjIkCj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drive/folders/1DWSSkL9zMwXktar8rxC_3rUGqxwNNTrR?usp=sharing" TargetMode="External"/><Relationship Id="rId4" Type="http://schemas.openxmlformats.org/officeDocument/2006/relationships/hyperlink" Target="https://drive.google.com/drive/folders/1fXjR7HWQVDvW4b_UwFmEM_NymlOo4Wbw?usp=sharing" TargetMode="Externa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customXml" Target="../ink/ink6.xml"/><Relationship Id="rId3" Type="http://schemas.openxmlformats.org/officeDocument/2006/relationships/customXml" Target="../ink/ink4.xml"/><Relationship Id="rId21" Type="http://schemas.openxmlformats.org/officeDocument/2006/relationships/image" Target="../media/image160.png"/><Relationship Id="rId12" Type="http://schemas.openxmlformats.org/officeDocument/2006/relationships/image" Target="../media/image156.png"/><Relationship Id="rId17" Type="http://schemas.openxmlformats.org/officeDocument/2006/relationships/image" Target="../media/image15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5.png"/><Relationship Id="rId23" Type="http://schemas.openxmlformats.org/officeDocument/2006/relationships/image" Target="../media/image161.png"/><Relationship Id="rId22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customXml" Target="../ink/ink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WqE7YHR4Jc&amp;t=440s" TargetMode="External"/><Relationship Id="rId2" Type="http://schemas.openxmlformats.org/officeDocument/2006/relationships/hyperlink" Target="https://www.dropbox.com/s/ed9s6zyrtjgc7dk/Shwartz.pdf?dl=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uwgb.edu/bansalg/statistics-data-analytics/linear-regression/" TargetMode="External"/><Relationship Id="rId4" Type="http://schemas.openxmlformats.org/officeDocument/2006/relationships/hyperlink" Target="https://www.youtube.com/watch?v=aq8VU5KLmkY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>
                <a:solidFill>
                  <a:schemeClr val="bg1"/>
                </a:solidFill>
                <a:cs typeface="Arial"/>
              </a:rPr>
              <a:t>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7E30-45D8-4065-A8A6-F96BDE4A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1" y="49064"/>
            <a:ext cx="8229600" cy="1143000"/>
          </a:xfrm>
        </p:spPr>
        <p:txBody>
          <a:bodyPr/>
          <a:lstStyle/>
          <a:p>
            <a:r>
              <a:rPr lang="en-US"/>
              <a:t>ANOVA Table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014F0-208C-4033-8740-38D5B73C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99" y="833915"/>
            <a:ext cx="7911101" cy="5369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17AF6-D981-4E82-8F94-80826B9AE10C}"/>
              </a:ext>
            </a:extLst>
          </p:cNvPr>
          <p:cNvSpPr/>
          <p:nvPr/>
        </p:nvSpPr>
        <p:spPr>
          <a:xfrm>
            <a:off x="852755" y="2157573"/>
            <a:ext cx="4397339" cy="400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6BCECF-23D4-4466-AFA1-6B8D9887A0F3}"/>
              </a:ext>
            </a:extLst>
          </p:cNvPr>
          <p:cNvSpPr/>
          <p:nvPr/>
        </p:nvSpPr>
        <p:spPr>
          <a:xfrm>
            <a:off x="941798" y="3809298"/>
            <a:ext cx="6484706" cy="1142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D08226-0CAA-485C-88DB-4FF8981E323D}"/>
              </a:ext>
            </a:extLst>
          </p:cNvPr>
          <p:cNvSpPr/>
          <p:nvPr/>
        </p:nvSpPr>
        <p:spPr>
          <a:xfrm>
            <a:off x="931522" y="5011759"/>
            <a:ext cx="7426503" cy="1142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B4958-58E7-4E73-BF23-151AF21F1BCF}"/>
              </a:ext>
            </a:extLst>
          </p:cNvPr>
          <p:cNvSpPr txBox="1"/>
          <p:nvPr/>
        </p:nvSpPr>
        <p:spPr>
          <a:xfrm>
            <a:off x="131424" y="3234339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 test</a:t>
            </a:r>
          </a:p>
          <a:p>
            <a:r>
              <a:rPr lang="en-US"/>
              <a:t>F test</a:t>
            </a:r>
            <a:br>
              <a:rPr lang="en-US"/>
            </a:br>
            <a:r>
              <a:rPr lang="en-US"/>
              <a:t>t test</a:t>
            </a:r>
            <a:endParaRPr lang="en-SG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416657-9906-4DED-8FC9-E683381A71BC}"/>
              </a:ext>
            </a:extLst>
          </p:cNvPr>
          <p:cNvCxnSpPr/>
          <p:nvPr/>
        </p:nvCxnSpPr>
        <p:spPr>
          <a:xfrm flipV="1">
            <a:off x="401549" y="2357919"/>
            <a:ext cx="529973" cy="69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8E371-CE3C-4CF6-979C-A8B0654588B5}"/>
              </a:ext>
            </a:extLst>
          </p:cNvPr>
          <p:cNvCxnSpPr/>
          <p:nvPr/>
        </p:nvCxnSpPr>
        <p:spPr>
          <a:xfrm>
            <a:off x="775699" y="3696004"/>
            <a:ext cx="471070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095746-3B7B-4330-9874-D8844385C45D}"/>
              </a:ext>
            </a:extLst>
          </p:cNvPr>
          <p:cNvCxnSpPr/>
          <p:nvPr/>
        </p:nvCxnSpPr>
        <p:spPr>
          <a:xfrm>
            <a:off x="457200" y="4157669"/>
            <a:ext cx="4412751" cy="101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1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6325-4C28-49EC-A86A-81947735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Regression</a:t>
            </a:r>
            <a:endParaRPr lang="en-SG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E8DCC7-7528-4439-AE54-35FA678E6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901" y="2171822"/>
            <a:ext cx="5177193" cy="29121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3E641-AAD4-47E0-8DB7-520532C7A934}"/>
              </a:ext>
            </a:extLst>
          </p:cNvPr>
          <p:cNvSpPr/>
          <p:nvPr/>
        </p:nvSpPr>
        <p:spPr>
          <a:xfrm>
            <a:off x="457199" y="5448343"/>
            <a:ext cx="7566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>
                <a:hlinkClick r:id="rId3"/>
              </a:rPr>
              <a:t>https://www.youtube.com/watch?v=_3xMSbIde2I</a:t>
            </a:r>
            <a:endParaRPr lang="en-SG"/>
          </a:p>
          <a:p>
            <a:r>
              <a:rPr lang="en-SG">
                <a:hlinkClick r:id="rId4"/>
              </a:rPr>
              <a:t>https://www.youtube.com/watch?v=ctmNq7FgbvI</a:t>
            </a:r>
            <a:endParaRPr lang="en-SG"/>
          </a:p>
          <a:p>
            <a:endParaRPr lang="en-SG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658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6C86-0172-42A3-8BB8-F4ADFD2C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72" y="59482"/>
            <a:ext cx="7886700" cy="1325563"/>
          </a:xfrm>
        </p:spPr>
        <p:txBody>
          <a:bodyPr/>
          <a:lstStyle/>
          <a:p>
            <a:r>
              <a:rPr lang="en-US"/>
              <a:t>Shape of regression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AD6D-1E3A-4E26-BFC5-9DB330B9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Linear regression - Wikipedia">
            <a:extLst>
              <a:ext uri="{FF2B5EF4-FFF2-40B4-BE49-F238E27FC236}">
                <a16:creationId xmlns:a16="http://schemas.microsoft.com/office/drawing/2014/main" id="{764FAAC8-D633-4DA1-8C45-E6E47B48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34" y="1467158"/>
            <a:ext cx="2965155" cy="19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5B05B-67CC-4C34-9245-4441CCCB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41" y="3498746"/>
            <a:ext cx="3303181" cy="2477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E2D76-F9F3-435F-97FE-B4AE2DE5C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250" y="1046422"/>
            <a:ext cx="2382578" cy="2382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02294-55E1-42E6-B88B-E534993D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459" y="3753158"/>
            <a:ext cx="3428891" cy="2389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561C65-D64B-4D0E-BA00-6D575863A2B5}"/>
              </a:ext>
            </a:extLst>
          </p:cNvPr>
          <p:cNvSpPr txBox="1"/>
          <p:nvPr/>
        </p:nvSpPr>
        <p:spPr>
          <a:xfrm>
            <a:off x="3168502" y="260805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</a:t>
            </a:r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9B2080-7160-4056-B75D-3FE7EABB0E27}"/>
              </a:ext>
            </a:extLst>
          </p:cNvPr>
          <p:cNvSpPr txBox="1"/>
          <p:nvPr/>
        </p:nvSpPr>
        <p:spPr>
          <a:xfrm>
            <a:off x="6740423" y="5942360"/>
            <a:ext cx="113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Logarithm</a:t>
            </a:r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75C34-F221-4F41-A6E6-143B50E73B07}"/>
              </a:ext>
            </a:extLst>
          </p:cNvPr>
          <p:cNvSpPr txBox="1"/>
          <p:nvPr/>
        </p:nvSpPr>
        <p:spPr>
          <a:xfrm>
            <a:off x="7102315" y="3510811"/>
            <a:ext cx="12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Exponential</a:t>
            </a:r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0BC9D-DA4E-4550-A6CD-F65065EE0A66}"/>
              </a:ext>
            </a:extLst>
          </p:cNvPr>
          <p:cNvSpPr txBox="1"/>
          <p:nvPr/>
        </p:nvSpPr>
        <p:spPr>
          <a:xfrm>
            <a:off x="2748166" y="5880185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Polynomial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640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6C86-0172-42A3-8BB8-F4ADFD2C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72" y="59482"/>
            <a:ext cx="7886700" cy="1325563"/>
          </a:xfrm>
        </p:spPr>
        <p:txBody>
          <a:bodyPr/>
          <a:lstStyle/>
          <a:p>
            <a:r>
              <a:rPr lang="en-US"/>
              <a:t>Shape of regression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AD6D-1E3A-4E26-BFC5-9DB330B9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61C65-D64B-4D0E-BA00-6D575863A2B5}"/>
              </a:ext>
            </a:extLst>
          </p:cNvPr>
          <p:cNvSpPr txBox="1"/>
          <p:nvPr/>
        </p:nvSpPr>
        <p:spPr>
          <a:xfrm>
            <a:off x="3274827" y="2608055"/>
            <a:ext cx="8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Logistic</a:t>
            </a:r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75C34-F221-4F41-A6E6-143B50E73B07}"/>
              </a:ext>
            </a:extLst>
          </p:cNvPr>
          <p:cNvSpPr txBox="1"/>
          <p:nvPr/>
        </p:nvSpPr>
        <p:spPr>
          <a:xfrm>
            <a:off x="6251711" y="3429000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MARS (Adaptive)</a:t>
            </a:r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0BC9D-DA4E-4550-A6CD-F65065EE0A66}"/>
              </a:ext>
            </a:extLst>
          </p:cNvPr>
          <p:cNvSpPr txBox="1"/>
          <p:nvPr/>
        </p:nvSpPr>
        <p:spPr>
          <a:xfrm>
            <a:off x="3965561" y="5880185"/>
            <a:ext cx="9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Quantile</a:t>
            </a:r>
            <a:endParaRPr lang="en-SG"/>
          </a:p>
        </p:txBody>
      </p:sp>
      <p:pic>
        <p:nvPicPr>
          <p:cNvPr id="2050" name="Picture 2" descr="Logistic Regression Explained. [ — Logistic Regression explained ...">
            <a:extLst>
              <a:ext uri="{FF2B5EF4-FFF2-40B4-BE49-F238E27FC236}">
                <a16:creationId xmlns:a16="http://schemas.microsoft.com/office/drawing/2014/main" id="{F3DA6761-06C6-4C80-8555-E38362A08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4" y="1189346"/>
            <a:ext cx="2640243" cy="22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138C3B-922B-4D1E-A3AD-6CC5B920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4" y="4060089"/>
            <a:ext cx="3065628" cy="2296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15DF5-9096-494E-B69E-9769E36E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25" y="1319819"/>
            <a:ext cx="3645715" cy="2033385"/>
          </a:xfrm>
          <a:prstGeom prst="rect">
            <a:avLst/>
          </a:prstGeom>
        </p:spPr>
      </p:pic>
      <p:grpSp>
        <p:nvGrpSpPr>
          <p:cNvPr id="2153" name="Group 2152">
            <a:extLst>
              <a:ext uri="{FF2B5EF4-FFF2-40B4-BE49-F238E27FC236}">
                <a16:creationId xmlns:a16="http://schemas.microsoft.com/office/drawing/2014/main" id="{2B5889B8-BE5A-4267-BD2E-58375E02A3E2}"/>
              </a:ext>
            </a:extLst>
          </p:cNvPr>
          <p:cNvGrpSpPr/>
          <p:nvPr/>
        </p:nvGrpSpPr>
        <p:grpSpPr>
          <a:xfrm>
            <a:off x="5301364" y="739104"/>
            <a:ext cx="435960" cy="1027800"/>
            <a:chOff x="5301364" y="739104"/>
            <a:chExt cx="435960" cy="10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31" name="Ink 2130">
                  <a:extLst>
                    <a:ext uri="{FF2B5EF4-FFF2-40B4-BE49-F238E27FC236}">
                      <a16:creationId xmlns:a16="http://schemas.microsoft.com/office/drawing/2014/main" id="{A4738E95-67F7-4EAC-A6EC-E69F804AEC90}"/>
                    </a:ext>
                  </a:extLst>
                </p14:cNvPr>
                <p14:cNvContentPartPr/>
                <p14:nvPr/>
              </p14:nvContentPartPr>
              <p14:xfrm>
                <a:off x="5301364" y="739104"/>
                <a:ext cx="360" cy="360"/>
              </p14:xfrm>
            </p:contentPart>
          </mc:Choice>
          <mc:Fallback xmlns="">
            <p:pic>
              <p:nvPicPr>
                <p:cNvPr id="2131" name="Ink 2130">
                  <a:extLst>
                    <a:ext uri="{FF2B5EF4-FFF2-40B4-BE49-F238E27FC236}">
                      <a16:creationId xmlns:a16="http://schemas.microsoft.com/office/drawing/2014/main" id="{A4738E95-67F7-4EAC-A6EC-E69F804AEC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92724" y="7304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49" name="Ink 2148">
                  <a:extLst>
                    <a:ext uri="{FF2B5EF4-FFF2-40B4-BE49-F238E27FC236}">
                      <a16:creationId xmlns:a16="http://schemas.microsoft.com/office/drawing/2014/main" id="{86937E76-375C-4963-B9C0-3F34E3D1F2C6}"/>
                    </a:ext>
                  </a:extLst>
                </p14:cNvPr>
                <p14:cNvContentPartPr/>
                <p14:nvPr/>
              </p14:nvContentPartPr>
              <p14:xfrm>
                <a:off x="5732644" y="1766544"/>
                <a:ext cx="4680" cy="360"/>
              </p14:xfrm>
            </p:contentPart>
          </mc:Choice>
          <mc:Fallback xmlns="">
            <p:pic>
              <p:nvPicPr>
                <p:cNvPr id="2149" name="Ink 2148">
                  <a:extLst>
                    <a:ext uri="{FF2B5EF4-FFF2-40B4-BE49-F238E27FC236}">
                      <a16:creationId xmlns:a16="http://schemas.microsoft.com/office/drawing/2014/main" id="{86937E76-375C-4963-B9C0-3F34E3D1F2C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23644" y="1757904"/>
                  <a:ext cx="2232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781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F680-470F-458D-AF70-961B4B37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D1D9-DA85-4F45-86EA-444BAD2AF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Supervised Learning (historical labeled data available)</a:t>
            </a:r>
          </a:p>
          <a:p>
            <a:r>
              <a:rPr lang="en-US" sz="2400"/>
              <a:t>Trend Prediction like</a:t>
            </a:r>
          </a:p>
          <a:p>
            <a:pPr lvl="1"/>
            <a:r>
              <a:rPr lang="en-US" sz="2400"/>
              <a:t>Financial Prediction</a:t>
            </a:r>
          </a:p>
          <a:p>
            <a:pPr lvl="1"/>
            <a:r>
              <a:rPr lang="en-US" sz="2400"/>
              <a:t>Economic Prediction</a:t>
            </a:r>
          </a:p>
          <a:p>
            <a:r>
              <a:rPr lang="en-US" sz="2400"/>
              <a:t>Pattern Recognition (Business Insights)</a:t>
            </a:r>
          </a:p>
          <a:p>
            <a:pPr lvl="1"/>
            <a:r>
              <a:rPr lang="en-US" sz="2400"/>
              <a:t>Sales</a:t>
            </a:r>
          </a:p>
          <a:p>
            <a:pPr lvl="1"/>
            <a:r>
              <a:rPr lang="en-US" sz="2400"/>
              <a:t>Purchase</a:t>
            </a:r>
          </a:p>
          <a:p>
            <a:pPr lvl="1"/>
            <a:r>
              <a:rPr lang="en-US" sz="2400"/>
              <a:t>Voting Pattern</a:t>
            </a:r>
            <a:endParaRPr lang="en-SG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3B976-FF6F-47D3-A204-E144B97B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8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E218-B593-43A2-9571-D6E88B41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Interview Questions (Can we answer all after this class)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7B23-9390-4B07-AD85-A1058D2D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6"/>
            <a:ext cx="8008706" cy="373552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What are the important assumptions of Linear regression?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What is heteroscedasticity?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What is the difference between R square and adjusted R square?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How to find RMSE and MSE?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What are the possible ways of improving the accuracy of a linear regression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How to interpret a Q-Q plot in a Linear regression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What is the significance of an F-test in a linear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What are the disadvantages of the linear model?</a:t>
            </a:r>
          </a:p>
          <a:p>
            <a:endParaRPr lang="en-US"/>
          </a:p>
          <a:p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09771-9EB1-4E0B-876E-6EF378AB1A19}"/>
              </a:ext>
            </a:extLst>
          </p:cNvPr>
          <p:cNvSpPr/>
          <p:nvPr/>
        </p:nvSpPr>
        <p:spPr>
          <a:xfrm>
            <a:off x="277402" y="5624717"/>
            <a:ext cx="8409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https://www.proschoolonline.com/blog/data-science-interview-questions-on-linear-regression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A19B5F-6EF8-4265-B0A2-D1ECB97CD2F0}"/>
              </a:ext>
            </a:extLst>
          </p:cNvPr>
          <p:cNvSpPr/>
          <p:nvPr/>
        </p:nvSpPr>
        <p:spPr>
          <a:xfrm>
            <a:off x="1931542" y="2219218"/>
            <a:ext cx="2640458" cy="42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0E92D-4D62-4417-BB40-875C2CFB4D47}"/>
              </a:ext>
            </a:extLst>
          </p:cNvPr>
          <p:cNvSpPr/>
          <p:nvPr/>
        </p:nvSpPr>
        <p:spPr>
          <a:xfrm>
            <a:off x="3251771" y="4327871"/>
            <a:ext cx="642135" cy="42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736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1E53-BC3F-4C85-AD10-EA1A22DD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</a:t>
            </a:r>
            <a:r>
              <a:rPr lang="en-US" dirty="0" err="1"/>
              <a:t>Hilpisch</a:t>
            </a:r>
            <a:r>
              <a:rPr lang="en-US" dirty="0"/>
              <a:t> Page 34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17199-74D2-430F-AFB5-DBB2E8C1D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18" y="1983011"/>
            <a:ext cx="7119563" cy="40490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F2E427-17C8-4927-ABCE-20238C3C5CBF}"/>
              </a:ext>
            </a:extLst>
          </p:cNvPr>
          <p:cNvSpPr/>
          <p:nvPr/>
        </p:nvSpPr>
        <p:spPr>
          <a:xfrm>
            <a:off x="1160979" y="3318603"/>
            <a:ext cx="6359704" cy="544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9143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C3DD-13D3-4A76-8AC0-E28A123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heteroscedasticity?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70FCA-837C-4BD8-802A-93C263B7E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Heteroscedasticity is exactly the opposite of homoscedasticity, which means that the error terms are not equally distributed. 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DF534-0637-4073-93C1-976B21DE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65" y="2263852"/>
            <a:ext cx="669925" cy="542591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47E8A48-D014-4022-9879-32F34358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74" y="3058826"/>
            <a:ext cx="3773260" cy="28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5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C65F-F2BB-4E7E-813F-D788D330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to interpret a Q-Q plot in a Linear regression model?</a:t>
            </a:r>
            <a:br>
              <a:rPr lang="en-US"/>
            </a:b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19CC-DA08-4A9B-B100-39FD15F5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/>
              <a:t>A Q-Q plot is used to check the normality of errors. This shows that the errors are mostly normally distributed.</a:t>
            </a:r>
            <a:endParaRPr lang="en-US" sz="320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3F219-7D41-488F-A323-C92435C75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21" y="3106919"/>
            <a:ext cx="4448031" cy="32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1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F951-3864-B304-FC87-F1A90A68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Multi-Collinearity – Check VIF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B4DC0-A22B-B607-596A-D39958CD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73" y="1997677"/>
            <a:ext cx="2632749" cy="136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A7DAE-5209-7021-E36D-DD2D34FC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2" y="4085624"/>
            <a:ext cx="5259220" cy="19646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90F9D4-8FDD-43EC-D6A1-6D046D61A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104" y="1515261"/>
            <a:ext cx="3579552" cy="24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71D5-3FE0-4B30-A6AF-BBE30155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before class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62E0E-5A0C-402B-B4E4-A2D920A65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hlinkClick r:id="rId2"/>
              </a:rPr>
              <a:t>https://www.youtube.com/watch?v=zPG4NjIkCjc</a:t>
            </a:r>
            <a:endParaRPr lang="en-SG" dirty="0"/>
          </a:p>
          <a:p>
            <a:r>
              <a:rPr lang="en-SG" dirty="0">
                <a:hlinkClick r:id="rId3"/>
              </a:rPr>
              <a:t>https://www.youtube.com/watch?v=HjkR9KzhKN4</a:t>
            </a:r>
            <a:endParaRPr lang="en-SG" dirty="0">
              <a:cs typeface="Arial"/>
              <a:hlinkClick r:id="rId3"/>
            </a:endParaRPr>
          </a:p>
          <a:p>
            <a:pPr marL="0" indent="0">
              <a:buNone/>
            </a:pPr>
            <a:endParaRPr lang="en-SG" dirty="0">
              <a:cs typeface="Arial"/>
            </a:endParaRPr>
          </a:p>
          <a:p>
            <a:r>
              <a:rPr lang="en-SG" dirty="0"/>
              <a:t>Drive: </a:t>
            </a:r>
          </a:p>
          <a:p>
            <a:pPr lvl="1"/>
            <a:r>
              <a:rPr lang="en-SG" dirty="0"/>
              <a:t>Code: </a:t>
            </a:r>
            <a:r>
              <a:rPr lang="en-SG" dirty="0">
                <a:hlinkClick r:id="rId4"/>
              </a:rPr>
              <a:t>https://drive.google.com/drive/folders/1fXjR7HWQVDvW4b_UwFmEM_NymlOo4Wbw?usp=sharing</a:t>
            </a:r>
            <a:endParaRPr lang="en-SG" dirty="0"/>
          </a:p>
          <a:p>
            <a:pPr lvl="1"/>
            <a:r>
              <a:rPr lang="en-SG" dirty="0"/>
              <a:t>Data: </a:t>
            </a:r>
            <a:r>
              <a:rPr lang="en-SG" dirty="0">
                <a:hlinkClick r:id="rId5"/>
              </a:rPr>
              <a:t>https://drive.google.com/drive/folders/1DWSSkL9zMwXktar8rxC_3rUGqxwNNTrR?usp=sharing</a:t>
            </a:r>
            <a:endParaRPr lang="en-S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34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3593-A98C-4AB4-B8C3-78F15C68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the disadvantages of the linear model?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EDD89-468B-4F95-ABDB-FCA1C3609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is sensitive to outliers which may affect the result.</a:t>
            </a:r>
          </a:p>
          <a:p>
            <a:r>
              <a:rPr lang="en-US" dirty="0"/>
              <a:t>Under-fitting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C6A86-BAD6-4F32-868D-9255910D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0" y="3647095"/>
            <a:ext cx="5979560" cy="24779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EAEBBD9-ABD8-4EB2-B1B0-8CC5539322EA}"/>
              </a:ext>
            </a:extLst>
          </p:cNvPr>
          <p:cNvGrpSpPr/>
          <p:nvPr/>
        </p:nvGrpSpPr>
        <p:grpSpPr>
          <a:xfrm>
            <a:off x="4921204" y="2770584"/>
            <a:ext cx="1086840" cy="628200"/>
            <a:chOff x="4921204" y="2770584"/>
            <a:chExt cx="108684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04E283-8D0E-4ECF-AEB8-2B4EF3DBE4CE}"/>
                    </a:ext>
                  </a:extLst>
                </p14:cNvPr>
                <p14:cNvContentPartPr/>
                <p14:nvPr/>
              </p14:nvContentPartPr>
              <p14:xfrm>
                <a:off x="4921204" y="3390144"/>
                <a:ext cx="10800" cy="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04E283-8D0E-4ECF-AEB8-2B4EF3DBE4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2204" y="3381144"/>
                  <a:ext cx="28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CAE9A0-5A29-4E83-BC49-C9452F115CEA}"/>
                    </a:ext>
                  </a:extLst>
                </p14:cNvPr>
                <p14:cNvContentPartPr/>
                <p14:nvPr/>
              </p14:nvContentPartPr>
              <p14:xfrm>
                <a:off x="5270404" y="3289704"/>
                <a:ext cx="68400" cy="5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CAE9A0-5A29-4E83-BC49-C9452F115C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1764" y="3020064"/>
                  <a:ext cx="120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4A7D6E-E79B-4DB4-A92A-67DE68E04A3F}"/>
                    </a:ext>
                  </a:extLst>
                </p14:cNvPr>
                <p14:cNvContentPartPr/>
                <p14:nvPr/>
              </p14:nvContentPartPr>
              <p14:xfrm>
                <a:off x="5578564" y="2770584"/>
                <a:ext cx="4680" cy="33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4A7D6E-E79B-4DB4-A92A-67DE68E04A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69924" y="2761944"/>
                  <a:ext cx="22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B32DA0-7AF3-48BA-9CA7-AC5042EAEDB0}"/>
                    </a:ext>
                  </a:extLst>
                </p14:cNvPr>
                <p14:cNvContentPartPr/>
                <p14:nvPr/>
              </p14:nvContentPartPr>
              <p14:xfrm>
                <a:off x="5989324" y="2824944"/>
                <a:ext cx="18720" cy="17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B32DA0-7AF3-48BA-9CA7-AC5042EAED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67644" y="2719464"/>
                  <a:ext cx="149400" cy="132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3166384-DB84-4008-A695-AB7F312E42C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5747" y="3916691"/>
            <a:ext cx="2192522" cy="21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2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CA4A-80B1-4698-9469-CE4DC48F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9DD7C-AC7B-471B-981C-C72232E5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Ridge (reduce the coefficients but NOT to absolute zero)</a:t>
            </a:r>
          </a:p>
          <a:p>
            <a:r>
              <a:rPr lang="en-US"/>
              <a:t>Lasso regression (make coefficients to absolute zero)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B791-2A70-40FF-91FD-BC1EE35F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5AD84-B012-4B69-993D-36CB6B7B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56" y="3429000"/>
            <a:ext cx="3262044" cy="2206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6FC26-E009-A31A-53AA-625C37DDEA9E}"/>
              </a:ext>
            </a:extLst>
          </p:cNvPr>
          <p:cNvSpPr txBox="1"/>
          <p:nvPr/>
        </p:nvSpPr>
        <p:spPr>
          <a:xfrm>
            <a:off x="4021956" y="405610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model= </a:t>
            </a:r>
            <a:r>
              <a:rPr lang="en-SG" dirty="0" err="1"/>
              <a:t>linear_model.Ridge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(X, Y)</a:t>
            </a:r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(X)</a:t>
            </a:r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Y)**0.5)</a:t>
            </a:r>
          </a:p>
        </p:txBody>
      </p:sp>
    </p:spTree>
    <p:extLst>
      <p:ext uri="{BB962C8B-B14F-4D97-AF65-F5344CB8AC3E}">
        <p14:creationId xmlns:p14="http://schemas.microsoft.com/office/powerpoint/2010/main" val="295585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6396-31CA-9430-4F98-B375B4C4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Comparison Regression, Decision Tree and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9EF04-6511-D4A1-0BC6-45AEDBDB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0" y="1798335"/>
            <a:ext cx="3076660" cy="1928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6C075-2820-0EDD-B7E7-032505A4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8335"/>
            <a:ext cx="2770138" cy="1928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40619-693A-8D80-F454-94AC728F255B}"/>
              </a:ext>
            </a:extLst>
          </p:cNvPr>
          <p:cNvSpPr txBox="1"/>
          <p:nvPr/>
        </p:nvSpPr>
        <p:spPr>
          <a:xfrm>
            <a:off x="254378" y="4321540"/>
            <a:ext cx="67945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000" dirty="0"/>
              <a:t>Y: gender X1: Height X2: Weight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9921D-8061-2664-E6FF-38060BBACBF2}"/>
                  </a:ext>
                </a:extLst>
              </p:cNvPr>
              <p:cNvSpPr txBox="1"/>
              <p:nvPr/>
            </p:nvSpPr>
            <p:spPr>
              <a:xfrm>
                <a:off x="134161" y="3897527"/>
                <a:ext cx="43242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+…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9921D-8061-2664-E6FF-38060BBAC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1" y="3897527"/>
                <a:ext cx="4324249" cy="307777"/>
              </a:xfrm>
              <a:prstGeom prst="rect">
                <a:avLst/>
              </a:prstGeom>
              <a:blipFill>
                <a:blip r:embed="rId4"/>
                <a:stretch>
                  <a:fillRect l="-705" b="-235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855E2B76-3AA2-DA28-B83A-244370836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016" y="4859839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3D22DBC7-C3FF-0543-63BF-124A6035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8725" y="5374189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A5CC4100-41E3-0121-6959-584B2C88DB2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16855" y="5438460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X2: Weight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7ADDE062-FE0E-DDBC-6224-E1EF9B5FF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213" y="5159877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46F75A68-113E-7E09-F6D1-A2E1455F9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753" y="5245601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902176F-9E70-CC9B-3B15-4CEFCBA8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915" y="5395598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5E0B304E-6F03-A247-7932-B0942AF52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213" y="5631364"/>
            <a:ext cx="814388" cy="1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 dirty="0"/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182A54A-1488-4F75-EAA1-BA0D28EA4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735" y="4811727"/>
            <a:ext cx="20658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w.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034617EA-B420-46A4-45B3-2E54CDE10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791" y="5352736"/>
            <a:ext cx="35779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.w</a:t>
            </a:r>
          </a:p>
        </p:txBody>
      </p:sp>
      <p:sp>
        <p:nvSpPr>
          <p:cNvPr id="20" name="Oval 10">
            <a:extLst>
              <a:ext uri="{FF2B5EF4-FFF2-40B4-BE49-F238E27FC236}">
                <a16:creationId xmlns:a16="http://schemas.microsoft.com/office/drawing/2014/main" id="{C98B879E-C377-1283-8AA9-2371D738B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463" y="4444539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BFE79674-60CF-BB0C-006F-B6E65995D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25" y="6011882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95B13DE3-50DA-8F71-2AD2-D581F10F1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658" y="5079081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9B83868E-6FE4-8E93-B3AF-7D739EE422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254" y="5245556"/>
            <a:ext cx="964285" cy="9451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" name="Line 9">
            <a:extLst>
              <a:ext uri="{FF2B5EF4-FFF2-40B4-BE49-F238E27FC236}">
                <a16:creationId xmlns:a16="http://schemas.microsoft.com/office/drawing/2014/main" id="{75653810-2252-5EF9-3A39-ACFFF731B2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3615" y="4757904"/>
            <a:ext cx="903848" cy="1781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315C11B5-97F2-DEBF-2921-093DA1D8A0D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50437" y="4883847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X1: Height</a:t>
            </a:r>
          </a:p>
        </p:txBody>
      </p:sp>
      <p:sp>
        <p:nvSpPr>
          <p:cNvPr id="26" name="Line 12">
            <a:extLst>
              <a:ext uri="{FF2B5EF4-FFF2-40B4-BE49-F238E27FC236}">
                <a16:creationId xmlns:a16="http://schemas.microsoft.com/office/drawing/2014/main" id="{10CBE249-94C7-3FB8-7F50-FA91B9AA0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968" y="5718106"/>
            <a:ext cx="884579" cy="5945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7" name="Line 12">
            <a:extLst>
              <a:ext uri="{FF2B5EF4-FFF2-40B4-BE49-F238E27FC236}">
                <a16:creationId xmlns:a16="http://schemas.microsoft.com/office/drawing/2014/main" id="{2BBE303C-C2DE-D9CB-47EF-C3F743A3FB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9681" y="4883847"/>
            <a:ext cx="884579" cy="578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5FB8F2FD-00F4-8655-4DF9-6CCB639F6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3756" y="4806249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9" name="Line 9">
            <a:extLst>
              <a:ext uri="{FF2B5EF4-FFF2-40B4-BE49-F238E27FC236}">
                <a16:creationId xmlns:a16="http://schemas.microsoft.com/office/drawing/2014/main" id="{026191AB-ED3E-62DC-443E-9F970116A3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3484" y="5462710"/>
            <a:ext cx="807522" cy="162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" name="Line 9">
            <a:extLst>
              <a:ext uri="{FF2B5EF4-FFF2-40B4-BE49-F238E27FC236}">
                <a16:creationId xmlns:a16="http://schemas.microsoft.com/office/drawing/2014/main" id="{7FE77084-813B-1015-1B61-FDCAC0AA10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3976" y="5652818"/>
            <a:ext cx="699682" cy="522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ADBBDA8C-F46B-AA26-C9BD-3E35C81CE45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50260" y="5173278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Y: Gender</a:t>
            </a:r>
          </a:p>
        </p:txBody>
      </p:sp>
      <p:sp>
        <p:nvSpPr>
          <p:cNvPr id="32" name="Text Box 6">
            <a:extLst>
              <a:ext uri="{FF2B5EF4-FFF2-40B4-BE49-F238E27FC236}">
                <a16:creationId xmlns:a16="http://schemas.microsoft.com/office/drawing/2014/main" id="{7725CD13-9C79-5D82-218E-3FC01CE2855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77298" y="4094594"/>
            <a:ext cx="18431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/>
              <a:t>Parameter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82030D-6561-F492-4E18-D78602DE752F}"/>
              </a:ext>
            </a:extLst>
          </p:cNvPr>
          <p:cNvCxnSpPr/>
          <p:nvPr/>
        </p:nvCxnSpPr>
        <p:spPr>
          <a:xfrm flipH="1" flipV="1">
            <a:off x="5821491" y="2095737"/>
            <a:ext cx="1158477" cy="2033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10A9DC-A9F3-F8DC-D0BE-9D6D139FB2D0}"/>
              </a:ext>
            </a:extLst>
          </p:cNvPr>
          <p:cNvCxnSpPr>
            <a:cxnSpLocks/>
          </p:cNvCxnSpPr>
          <p:nvPr/>
        </p:nvCxnSpPr>
        <p:spPr>
          <a:xfrm flipH="1" flipV="1">
            <a:off x="1449496" y="4228925"/>
            <a:ext cx="5205812" cy="92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031650-FF0F-CA3F-0EAC-AA705BAFA8E8}"/>
              </a:ext>
            </a:extLst>
          </p:cNvPr>
          <p:cNvCxnSpPr>
            <a:cxnSpLocks/>
          </p:cNvCxnSpPr>
          <p:nvPr/>
        </p:nvCxnSpPr>
        <p:spPr>
          <a:xfrm flipH="1">
            <a:off x="4132396" y="4473940"/>
            <a:ext cx="2675312" cy="478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52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B6A8-C8C3-7974-0569-46672B1F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9" y="4697234"/>
            <a:ext cx="8229600" cy="1143000"/>
          </a:xfrm>
        </p:spPr>
        <p:txBody>
          <a:bodyPr>
            <a:normAutofit/>
          </a:bodyPr>
          <a:lstStyle/>
          <a:p>
            <a:r>
              <a:rPr lang="en-SG" dirty="0"/>
              <a:t>Part II Programming</a:t>
            </a:r>
          </a:p>
        </p:txBody>
      </p:sp>
    </p:spTree>
    <p:extLst>
      <p:ext uri="{BB962C8B-B14F-4D97-AF65-F5344CB8AC3E}">
        <p14:creationId xmlns:p14="http://schemas.microsoft.com/office/powerpoint/2010/main" val="2641976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oss Validation techniques and its applications - AI ML Analytics">
            <a:extLst>
              <a:ext uri="{FF2B5EF4-FFF2-40B4-BE49-F238E27FC236}">
                <a16:creationId xmlns:a16="http://schemas.microsoft.com/office/drawing/2014/main" id="{80085341-1C35-AED9-F5B8-3F42643E5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7" y="630424"/>
            <a:ext cx="7701943" cy="470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746A66-1230-D2DB-7F31-9FB3CEB9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6" y="4157395"/>
            <a:ext cx="4233858" cy="18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374" y="58224"/>
            <a:ext cx="5089712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651" y="808955"/>
            <a:ext cx="8097784" cy="255848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dirty="0"/>
              <a:t>Import data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Decide on Target/Y/Dependent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Check null (imputation?) – May need to check correlation before check null</a:t>
            </a:r>
          </a:p>
          <a:p>
            <a:pPr marL="756920" lvl="1" indent="-457200">
              <a:buFont typeface="+mj-lt"/>
              <a:buAutoNum type="arabicPeriod"/>
            </a:pPr>
            <a:r>
              <a:rPr lang="en-SG" dirty="0" err="1"/>
              <a:t>df.isnull</a:t>
            </a:r>
            <a:r>
              <a:rPr lang="en-SG" dirty="0"/>
              <a:t>().any() and </a:t>
            </a:r>
            <a:r>
              <a:rPr lang="en-SG" dirty="0" err="1"/>
              <a:t>df</a:t>
            </a:r>
            <a:r>
              <a:rPr lang="en-SG" dirty="0"/>
              <a:t>["Revenue"].</a:t>
            </a:r>
            <a:r>
              <a:rPr lang="en-SG" dirty="0" err="1"/>
              <a:t>isnull</a:t>
            </a:r>
            <a:r>
              <a:rPr lang="en-SG" dirty="0"/>
              <a:t>().sum()</a:t>
            </a:r>
            <a:endParaRPr lang="en-SG" dirty="0">
              <a:cs typeface="Arial"/>
            </a:endParaRPr>
          </a:p>
          <a:p>
            <a:pPr marL="756920" lvl="1" indent="-457200">
              <a:buFont typeface="+mj-lt"/>
              <a:buAutoNum type="arabicPeriod"/>
            </a:pPr>
            <a:r>
              <a:rPr lang="en-SG" sz="2400" dirty="0"/>
              <a:t>If needed, </a:t>
            </a:r>
            <a:r>
              <a:rPr lang="en-SG" sz="2400" dirty="0" err="1"/>
              <a:t>pd.set_option</a:t>
            </a:r>
            <a:r>
              <a:rPr lang="en-SG" sz="2400" dirty="0"/>
              <a:t>("</a:t>
            </a:r>
            <a:r>
              <a:rPr lang="en-SG" sz="2400" dirty="0" err="1"/>
              <a:t>display.max_rows</a:t>
            </a:r>
            <a:r>
              <a:rPr lang="en-SG" sz="2400" dirty="0"/>
              <a:t>", 10)</a:t>
            </a:r>
          </a:p>
          <a:p>
            <a:pPr marL="756920" lvl="1" indent="-457200">
              <a:buFont typeface="+mj-lt"/>
              <a:buAutoNum type="arabicPeriod"/>
            </a:pPr>
            <a:r>
              <a:rPr lang="en-SG" sz="2400" dirty="0">
                <a:cs typeface="Arial"/>
              </a:rPr>
              <a:t>If you have categorical and continuous X, need to do dummy first so that you can use for loop.</a:t>
            </a:r>
          </a:p>
          <a:p>
            <a:pPr marL="756920" lvl="1" indent="-457200">
              <a:buFont typeface="+mj-lt"/>
              <a:buAutoNum type="arabicPeriod"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SG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67FD0-D046-480E-5DC1-E86D440D909D}"/>
              </a:ext>
            </a:extLst>
          </p:cNvPr>
          <p:cNvSpPr txBox="1"/>
          <p:nvPr/>
        </p:nvSpPr>
        <p:spPr>
          <a:xfrm>
            <a:off x="370174" y="3395235"/>
            <a:ext cx="41999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#imputation ??</a:t>
            </a:r>
          </a:p>
          <a:p>
            <a:r>
              <a:rPr lang="en-SG" sz="1200" dirty="0" err="1"/>
              <a:t>df.isnull</a:t>
            </a:r>
            <a:r>
              <a:rPr lang="en-SG" sz="1200" dirty="0"/>
              <a:t>().sum()/</a:t>
            </a:r>
            <a:r>
              <a:rPr lang="en-SG" sz="1200" dirty="0" err="1"/>
              <a:t>len</a:t>
            </a:r>
            <a:r>
              <a:rPr lang="en-SG" sz="1200" dirty="0"/>
              <a:t>(</a:t>
            </a:r>
            <a:r>
              <a:rPr lang="en-SG" sz="1200" dirty="0" err="1"/>
              <a:t>df</a:t>
            </a:r>
            <a:r>
              <a:rPr lang="en-SG" sz="1200" dirty="0"/>
              <a:t>)</a:t>
            </a:r>
          </a:p>
          <a:p>
            <a:r>
              <a:rPr lang="en-US" sz="1200" dirty="0"/>
              <a:t>m = </a:t>
            </a:r>
            <a:r>
              <a:rPr lang="en-US" sz="1200" dirty="0" err="1"/>
              <a:t>df</a:t>
            </a:r>
            <a:r>
              <a:rPr lang="en-US" sz="1200" dirty="0"/>
              <a:t>["10Y Net Income Growth (per Share)"].mean()</a:t>
            </a:r>
          </a:p>
          <a:p>
            <a:r>
              <a:rPr lang="en-US" sz="1200" dirty="0" err="1"/>
              <a:t>df</a:t>
            </a:r>
            <a:r>
              <a:rPr lang="en-US" sz="1200" dirty="0"/>
              <a:t>["10Y Net Income Growth (per Share)"].</a:t>
            </a:r>
            <a:r>
              <a:rPr lang="en-US" sz="1200" dirty="0" err="1"/>
              <a:t>fillna</a:t>
            </a:r>
            <a:r>
              <a:rPr lang="en-US" sz="1200" dirty="0"/>
              <a:t>(</a:t>
            </a:r>
            <a:r>
              <a:rPr lang="en-US" sz="1200" dirty="0" err="1"/>
              <a:t>m,inplace</a:t>
            </a:r>
            <a:r>
              <a:rPr lang="en-US" sz="1200" dirty="0"/>
              <a:t>=True)</a:t>
            </a:r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B9506-35C1-F2E0-68C9-F724ACBA8FDE}"/>
              </a:ext>
            </a:extLst>
          </p:cNvPr>
          <p:cNvSpPr txBox="1"/>
          <p:nvPr/>
        </p:nvSpPr>
        <p:spPr>
          <a:xfrm>
            <a:off x="5357592" y="3490559"/>
            <a:ext cx="3320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#need to ensure all columns are number</a:t>
            </a:r>
          </a:p>
          <a:p>
            <a:r>
              <a:rPr lang="en-SG" sz="1400" dirty="0"/>
              <a:t>for </a:t>
            </a:r>
            <a:r>
              <a:rPr lang="en-SG" sz="1400" dirty="0" err="1"/>
              <a:t>i</a:t>
            </a:r>
            <a:r>
              <a:rPr lang="en-SG" sz="1400" dirty="0"/>
              <a:t> in </a:t>
            </a:r>
            <a:r>
              <a:rPr lang="en-SG" sz="1400" dirty="0" err="1"/>
              <a:t>df.columns</a:t>
            </a:r>
            <a:r>
              <a:rPr lang="en-SG" sz="1400" dirty="0"/>
              <a:t>:</a:t>
            </a:r>
          </a:p>
          <a:p>
            <a:r>
              <a:rPr lang="en-SG" sz="1400" dirty="0"/>
              <a:t>    m = </a:t>
            </a:r>
            <a:r>
              <a:rPr lang="en-SG" sz="1400" dirty="0" err="1"/>
              <a:t>df</a:t>
            </a:r>
            <a:r>
              <a:rPr lang="en-SG" sz="1400" dirty="0"/>
              <a:t>[</a:t>
            </a:r>
            <a:r>
              <a:rPr lang="en-SG" sz="1400" dirty="0" err="1"/>
              <a:t>i</a:t>
            </a:r>
            <a:r>
              <a:rPr lang="en-SG" sz="1400" dirty="0"/>
              <a:t>].mean()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df</a:t>
            </a:r>
            <a:r>
              <a:rPr lang="en-SG" sz="1400" dirty="0"/>
              <a:t>[</a:t>
            </a:r>
            <a:r>
              <a:rPr lang="en-SG" sz="1400" dirty="0" err="1"/>
              <a:t>i</a:t>
            </a:r>
            <a:r>
              <a:rPr lang="en-SG" sz="1400" dirty="0"/>
              <a:t>].</a:t>
            </a:r>
            <a:r>
              <a:rPr lang="en-SG" sz="1400" dirty="0" err="1"/>
              <a:t>fillna</a:t>
            </a:r>
            <a:r>
              <a:rPr lang="en-SG" sz="1400" dirty="0"/>
              <a:t>(</a:t>
            </a:r>
            <a:r>
              <a:rPr lang="en-SG" sz="1400" dirty="0" err="1"/>
              <a:t>m,inplace</a:t>
            </a:r>
            <a:r>
              <a:rPr lang="en-SG" sz="1400" dirty="0"/>
              <a:t>=True)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3C692-71AD-DAF2-8558-6AAF676D0EDA}"/>
              </a:ext>
            </a:extLst>
          </p:cNvPr>
          <p:cNvSpPr txBox="1"/>
          <p:nvPr/>
        </p:nvSpPr>
        <p:spPr>
          <a:xfrm>
            <a:off x="309560" y="4624551"/>
            <a:ext cx="43221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#or using model</a:t>
            </a:r>
          </a:p>
          <a:p>
            <a:r>
              <a:rPr lang="en-SG" sz="1400" dirty="0"/>
              <a:t>pip install </a:t>
            </a:r>
            <a:r>
              <a:rPr lang="en-SG" sz="1400" dirty="0" err="1"/>
              <a:t>miceforest</a:t>
            </a:r>
            <a:endParaRPr lang="en-SG" sz="1400" dirty="0"/>
          </a:p>
          <a:p>
            <a:r>
              <a:rPr lang="en-SG" sz="1400" dirty="0"/>
              <a:t>import </a:t>
            </a:r>
            <a:r>
              <a:rPr lang="en-SG" sz="1400" dirty="0" err="1"/>
              <a:t>miceforest</a:t>
            </a:r>
            <a:r>
              <a:rPr lang="en-SG" sz="1400" dirty="0"/>
              <a:t> as mf</a:t>
            </a:r>
          </a:p>
          <a:p>
            <a:r>
              <a:rPr lang="en-SG" sz="1400" dirty="0"/>
              <a:t>k = </a:t>
            </a:r>
            <a:r>
              <a:rPr lang="en-SG" sz="1400" dirty="0" err="1"/>
              <a:t>mf.ImputationKernel</a:t>
            </a:r>
            <a:r>
              <a:rPr lang="en-SG" sz="1400" dirty="0"/>
              <a:t>(</a:t>
            </a:r>
            <a:r>
              <a:rPr lang="en-SG" sz="1400" dirty="0" err="1"/>
              <a:t>df,datasets</a:t>
            </a:r>
            <a:r>
              <a:rPr lang="en-SG" sz="1400" dirty="0"/>
              <a:t>=1,random_state=1)</a:t>
            </a:r>
          </a:p>
          <a:p>
            <a:r>
              <a:rPr lang="en-SG" sz="1400" dirty="0" err="1"/>
              <a:t>k.mice</a:t>
            </a:r>
            <a:r>
              <a:rPr lang="en-SG" sz="1400" dirty="0"/>
              <a:t>(10) #10 </a:t>
            </a:r>
            <a:r>
              <a:rPr lang="en-SG" sz="1400" dirty="0" err="1"/>
              <a:t>interation</a:t>
            </a:r>
            <a:endParaRPr lang="en-SG" sz="1400" dirty="0"/>
          </a:p>
          <a:p>
            <a:r>
              <a:rPr lang="it-IT" sz="1400" dirty="0"/>
              <a:t>df = k.complete_data(0)</a:t>
            </a:r>
            <a:endParaRPr lang="en-SG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3517D-E341-C1D8-7A25-E683AA9B0ECA}"/>
              </a:ext>
            </a:extLst>
          </p:cNvPr>
          <p:cNvSpPr txBox="1"/>
          <p:nvPr/>
        </p:nvSpPr>
        <p:spPr>
          <a:xfrm>
            <a:off x="4519272" y="4552364"/>
            <a:ext cx="43703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#for categorical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sklearn.preprocessing</a:t>
            </a:r>
            <a:r>
              <a:rPr lang="en-SG" sz="1400" dirty="0"/>
              <a:t> import Imputer</a:t>
            </a:r>
          </a:p>
          <a:p>
            <a:r>
              <a:rPr lang="en-SG" sz="1400" dirty="0"/>
              <a:t>imp = Imputer(strategy='</a:t>
            </a:r>
            <a:r>
              <a:rPr lang="en-SG" sz="1400" dirty="0" err="1"/>
              <a:t>most_frequent</a:t>
            </a:r>
            <a:r>
              <a:rPr lang="en-SG" sz="1400" dirty="0"/>
              <a:t>')</a:t>
            </a:r>
          </a:p>
          <a:p>
            <a:r>
              <a:rPr lang="en-SG" sz="1400" dirty="0" err="1"/>
              <a:t>imp.fit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) </a:t>
            </a:r>
          </a:p>
          <a:p>
            <a:endParaRPr lang="en-SG" sz="1400" dirty="0"/>
          </a:p>
          <a:p>
            <a:r>
              <a:rPr lang="en-SG" sz="1400" dirty="0"/>
              <a:t>Or</a:t>
            </a:r>
          </a:p>
          <a:p>
            <a:r>
              <a:rPr lang="en-SG" sz="1400" dirty="0"/>
              <a:t>imp = Imputer(strategy=‘constant’,</a:t>
            </a:r>
            <a:r>
              <a:rPr lang="en-SG" sz="1400" dirty="0" err="1"/>
              <a:t>fill_value</a:t>
            </a:r>
            <a:r>
              <a:rPr lang="en-SG" sz="1400" dirty="0"/>
              <a:t>=“missing)</a:t>
            </a:r>
          </a:p>
          <a:p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050283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374" y="58224"/>
            <a:ext cx="5089712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34" y="58224"/>
            <a:ext cx="8999766" cy="572351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0" indent="0">
              <a:buNone/>
            </a:pPr>
            <a:r>
              <a:rPr lang="en-SG" dirty="0"/>
              <a:t>4. Select features – if not many features, take all. If clean, use </a:t>
            </a:r>
            <a:r>
              <a:rPr lang="en-SG" dirty="0" err="1"/>
              <a:t>Kbest</a:t>
            </a:r>
            <a:r>
              <a:rPr lang="en-SG" dirty="0"/>
              <a:t>, else use correlation</a:t>
            </a:r>
            <a:endParaRPr lang="en-SG" dirty="0">
              <a:cs typeface="Arial"/>
            </a:endParaRPr>
          </a:p>
          <a:p>
            <a:pPr marL="756920" lvl="1" indent="-457200">
              <a:buFont typeface="+mj-lt"/>
              <a:buAutoNum type="arabicPeriod"/>
            </a:pPr>
            <a:r>
              <a:rPr lang="en-SG" dirty="0" err="1"/>
              <a:t>Kbest</a:t>
            </a:r>
            <a:r>
              <a:rPr lang="en-SG" dirty="0"/>
              <a:t> – Need to split X,Y</a:t>
            </a:r>
            <a:endParaRPr lang="en-SG" dirty="0">
              <a:cs typeface="Arial"/>
            </a:endParaRPr>
          </a:p>
          <a:p>
            <a:pPr marL="600075" lvl="2" indent="0">
              <a:buNone/>
            </a:pPr>
            <a:r>
              <a:rPr lang="en-SG" dirty="0"/>
              <a:t>X = </a:t>
            </a:r>
            <a:r>
              <a:rPr lang="en-SG" dirty="0" err="1"/>
              <a:t>df.drop</a:t>
            </a:r>
            <a:r>
              <a:rPr lang="en-SG" dirty="0"/>
              <a:t>(columns="Creditability")</a:t>
            </a:r>
          </a:p>
          <a:p>
            <a:pPr marL="600075" lvl="2" indent="0">
              <a:buNone/>
            </a:pPr>
            <a:r>
              <a:rPr lang="en-SG" dirty="0"/>
              <a:t>Y = </a:t>
            </a:r>
            <a:r>
              <a:rPr lang="en-SG" dirty="0" err="1"/>
              <a:t>df</a:t>
            </a:r>
            <a:r>
              <a:rPr lang="en-SG" dirty="0"/>
              <a:t>["Creditability"]</a:t>
            </a:r>
          </a:p>
          <a:p>
            <a:pPr marL="600075" lvl="2" indent="0">
              <a:buNone/>
            </a:pPr>
            <a:r>
              <a:rPr lang="en-SG" dirty="0"/>
              <a:t>from </a:t>
            </a:r>
            <a:r>
              <a:rPr lang="en-SG" dirty="0" err="1"/>
              <a:t>sklearn.feature_selection</a:t>
            </a:r>
            <a:r>
              <a:rPr lang="en-SG" dirty="0"/>
              <a:t> import </a:t>
            </a:r>
            <a:r>
              <a:rPr lang="en-SG" dirty="0" err="1"/>
              <a:t>SelectKBest</a:t>
            </a:r>
            <a:r>
              <a:rPr lang="en-SG" dirty="0"/>
              <a:t>, </a:t>
            </a:r>
            <a:r>
              <a:rPr lang="en-SG" dirty="0" err="1"/>
              <a:t>f_regression</a:t>
            </a:r>
            <a:endParaRPr lang="en-SG" dirty="0"/>
          </a:p>
          <a:p>
            <a:pPr marL="600075" lvl="2" indent="0">
              <a:buNone/>
            </a:pPr>
            <a:r>
              <a:rPr lang="en-SG" dirty="0"/>
              <a:t>f = </a:t>
            </a:r>
            <a:r>
              <a:rPr lang="en-SG" dirty="0" err="1"/>
              <a:t>SelectKBest</a:t>
            </a:r>
            <a:r>
              <a:rPr lang="en-SG" dirty="0"/>
              <a:t>(</a:t>
            </a:r>
            <a:r>
              <a:rPr lang="en-SG" dirty="0" err="1"/>
              <a:t>score_func</a:t>
            </a:r>
            <a:r>
              <a:rPr lang="en-SG" dirty="0"/>
              <a:t>=</a:t>
            </a:r>
            <a:r>
              <a:rPr lang="en-SG" dirty="0" err="1"/>
              <a:t>f_regression</a:t>
            </a:r>
            <a:r>
              <a:rPr lang="en-SG" dirty="0"/>
              <a:t>, k=10).fit(X,Y).</a:t>
            </a:r>
            <a:r>
              <a:rPr lang="en-SG" dirty="0" err="1"/>
              <a:t>get_support</a:t>
            </a:r>
            <a:r>
              <a:rPr lang="en-SG" dirty="0"/>
              <a:t>()</a:t>
            </a:r>
          </a:p>
          <a:p>
            <a:pPr marL="600075" lvl="2" indent="0">
              <a:buNone/>
            </a:pPr>
            <a:r>
              <a:rPr lang="en-SG" dirty="0" err="1"/>
              <a:t>X.columns</a:t>
            </a:r>
            <a:r>
              <a:rPr lang="en-SG" dirty="0"/>
              <a:t>[f]</a:t>
            </a:r>
          </a:p>
          <a:p>
            <a:pPr marL="600075" lvl="2" indent="0">
              <a:buNone/>
            </a:pP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df.loc</a:t>
            </a:r>
            <a:r>
              <a:rPr lang="en-US" dirty="0"/>
              <a:t>[:, ["Creditability", 'Account Balance', 'Duration of Credit </a:t>
            </a:r>
            <a:r>
              <a:rPr lang="en-US" dirty="0" err="1"/>
              <a:t>Mths</a:t>
            </a:r>
            <a:r>
              <a:rPr lang="en-US" dirty="0"/>
              <a:t>',</a:t>
            </a:r>
          </a:p>
          <a:p>
            <a:pPr marL="600075" lvl="2" indent="0">
              <a:buNone/>
            </a:pPr>
            <a:r>
              <a:rPr lang="en-US" dirty="0"/>
              <a:t>       'Payment Status of Previous Credit', 'Credit Amount’]]</a:t>
            </a:r>
          </a:p>
          <a:p>
            <a:pPr marL="299720" lvl="1" indent="0">
              <a:buNone/>
            </a:pPr>
            <a:r>
              <a:rPr lang="en-US" dirty="0"/>
              <a:t>2. </a:t>
            </a:r>
            <a:r>
              <a:rPr lang="en-US" dirty="0" err="1"/>
              <a:t>Correlaton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en-US" dirty="0" err="1"/>
              <a:t>pd.set_option</a:t>
            </a:r>
            <a:r>
              <a:rPr lang="en-US" dirty="0"/>
              <a:t>("</a:t>
            </a:r>
            <a:r>
              <a:rPr lang="en-US" dirty="0" err="1"/>
              <a:t>max_rows</a:t>
            </a:r>
            <a:r>
              <a:rPr lang="en-US" dirty="0"/>
              <a:t>", None)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c = </a:t>
            </a:r>
            <a:r>
              <a:rPr lang="en-US" dirty="0" err="1"/>
              <a:t>df.corr</a:t>
            </a:r>
            <a:r>
              <a:rPr lang="en-US" dirty="0"/>
              <a:t>()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c = abs(c["fund_treynor_ratio_5years"])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fr-FR" dirty="0"/>
              <a:t>c[c&gt;0.2].</a:t>
            </a:r>
            <a:r>
              <a:rPr lang="fr-FR" dirty="0" err="1"/>
              <a:t>sort_values</a:t>
            </a:r>
            <a:r>
              <a:rPr lang="fr-FR" dirty="0"/>
              <a:t>()</a:t>
            </a:r>
            <a:endParaRPr lang="fr-FR" dirty="0">
              <a:cs typeface="Arial"/>
            </a:endParaRPr>
          </a:p>
          <a:p>
            <a:pPr marL="299720" lvl="1" indent="0">
              <a:buNone/>
            </a:pPr>
            <a:r>
              <a:rPr lang="fr-FR" dirty="0"/>
              <a:t>		</a:t>
            </a:r>
            <a:r>
              <a:rPr lang="en-US" dirty="0" err="1"/>
              <a:t>df</a:t>
            </a:r>
            <a:r>
              <a:rPr lang="en-US" dirty="0"/>
              <a:t>["</a:t>
            </a:r>
            <a:r>
              <a:rPr lang="en-US" dirty="0" err="1"/>
              <a:t>sector_technology</a:t>
            </a:r>
            <a:r>
              <a:rPr lang="en-US" dirty="0"/>
              <a:t>"].</a:t>
            </a:r>
            <a:r>
              <a:rPr lang="en-US" dirty="0" err="1"/>
              <a:t>isnull</a:t>
            </a:r>
            <a:r>
              <a:rPr lang="en-US" dirty="0"/>
              <a:t>().sum() #check if selected columns many nulls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en-US" dirty="0" err="1"/>
              <a:t>pd.set_option</a:t>
            </a:r>
            <a:r>
              <a:rPr lang="en-US" dirty="0"/>
              <a:t>("</a:t>
            </a:r>
            <a:r>
              <a:rPr lang="en-US" dirty="0" err="1"/>
              <a:t>max_rows</a:t>
            </a:r>
            <a:r>
              <a:rPr lang="en-US" dirty="0"/>
              <a:t>", 10)</a:t>
            </a:r>
            <a:endParaRPr lang="en-US" dirty="0">
              <a:cs typeface="Arial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6EEA7F05-E2D6-14A3-0A31-D3BFF1ECF6D9}"/>
              </a:ext>
            </a:extLst>
          </p:cNvPr>
          <p:cNvSpPr txBox="1"/>
          <p:nvPr/>
        </p:nvSpPr>
        <p:spPr>
          <a:xfrm>
            <a:off x="5701316" y="5308600"/>
            <a:ext cx="2993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from </a:t>
            </a:r>
            <a:r>
              <a:rPr lang="en-US" sz="1200" dirty="0" err="1"/>
              <a:t>sklearn.decomposition</a:t>
            </a:r>
            <a:r>
              <a:rPr lang="en-US" sz="1200" dirty="0"/>
              <a:t> import PCA</a:t>
            </a:r>
          </a:p>
          <a:p>
            <a:r>
              <a:rPr lang="en-SG" sz="1200" dirty="0" err="1"/>
              <a:t>pca</a:t>
            </a:r>
            <a:r>
              <a:rPr lang="en-SG" sz="1200" dirty="0"/>
              <a:t> = PCA(</a:t>
            </a:r>
            <a:r>
              <a:rPr lang="en-SG" sz="1200" dirty="0" err="1"/>
              <a:t>n_components</a:t>
            </a:r>
            <a:r>
              <a:rPr lang="en-SG" sz="1200" dirty="0"/>
              <a:t>=10)</a:t>
            </a:r>
          </a:p>
          <a:p>
            <a:r>
              <a:rPr lang="en-SG" sz="1200" dirty="0"/>
              <a:t>X = </a:t>
            </a:r>
            <a:r>
              <a:rPr lang="en-SG" sz="1200" dirty="0" err="1"/>
              <a:t>pca.fit_transform</a:t>
            </a:r>
            <a:r>
              <a:rPr lang="en-SG" sz="1200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424348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18" y="-1"/>
            <a:ext cx="4208261" cy="1169551"/>
          </a:xfrm>
        </p:spPr>
        <p:txBody>
          <a:bodyPr/>
          <a:lstStyle/>
          <a:p>
            <a:r>
              <a:rPr lang="en-SG" dirty="0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8" y="1465312"/>
            <a:ext cx="8516539" cy="45427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SG" dirty="0"/>
              <a:t>Clean - </a:t>
            </a:r>
            <a:r>
              <a:rPr lang="en-SG" dirty="0" err="1"/>
              <a:t>Dropna</a:t>
            </a:r>
            <a:r>
              <a:rPr lang="en-SG" dirty="0"/>
              <a:t>() (rare situation need to remove non numeric)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SG" dirty="0"/>
              <a:t>Categorical input – Use Dummy variable – if too categories, drop the variable</a:t>
            </a:r>
          </a:p>
          <a:p>
            <a:pPr marL="300038" lvl="1" indent="0">
              <a:buNone/>
            </a:pPr>
            <a:r>
              <a:rPr lang="en-SG" sz="1500" dirty="0"/>
              <a:t>dummy = </a:t>
            </a:r>
            <a:r>
              <a:rPr lang="en-SG" sz="1500" dirty="0" err="1"/>
              <a:t>pd.get_dummies</a:t>
            </a:r>
            <a:r>
              <a:rPr lang="en-SG" sz="1500" dirty="0"/>
              <a:t>(</a:t>
            </a:r>
            <a:r>
              <a:rPr lang="en-SG" sz="1500" dirty="0" err="1"/>
              <a:t>df</a:t>
            </a:r>
            <a:r>
              <a:rPr lang="en-SG" sz="1500" dirty="0"/>
              <a:t>["Sex and Marital Status"]) #optional, set prefix=“xxx”</a:t>
            </a:r>
          </a:p>
          <a:p>
            <a:pPr marL="300038" lvl="1" indent="0">
              <a:buNone/>
            </a:pPr>
            <a:r>
              <a:rPr lang="en-US" sz="1500" dirty="0" err="1"/>
              <a:t>df</a:t>
            </a:r>
            <a:r>
              <a:rPr lang="en-US" sz="1500" dirty="0"/>
              <a:t> = </a:t>
            </a:r>
            <a:r>
              <a:rPr lang="en-US" sz="1500" dirty="0" err="1"/>
              <a:t>df.merge</a:t>
            </a:r>
            <a:r>
              <a:rPr lang="en-US" sz="1500" dirty="0"/>
              <a:t>(dummy, </a:t>
            </a:r>
            <a:r>
              <a:rPr lang="en-US" sz="1500" dirty="0" err="1"/>
              <a:t>right_index</a:t>
            </a:r>
            <a:r>
              <a:rPr lang="en-US" sz="1500" dirty="0"/>
              <a:t>=True, </a:t>
            </a:r>
            <a:r>
              <a:rPr lang="en-US" sz="1500" dirty="0" err="1"/>
              <a:t>left_index</a:t>
            </a:r>
            <a:r>
              <a:rPr lang="en-US" sz="1500" dirty="0"/>
              <a:t>=True)</a:t>
            </a:r>
          </a:p>
          <a:p>
            <a:pPr marL="300038" lvl="1" indent="0">
              <a:buNone/>
            </a:pPr>
            <a:r>
              <a:rPr lang="en-US" sz="1500" dirty="0" err="1"/>
              <a:t>df</a:t>
            </a:r>
            <a:r>
              <a:rPr lang="en-US" sz="1500" dirty="0"/>
              <a:t> = </a:t>
            </a:r>
            <a:r>
              <a:rPr lang="en-US" sz="1500" dirty="0" err="1"/>
              <a:t>df.drop</a:t>
            </a:r>
            <a:r>
              <a:rPr lang="en-US" sz="1500" dirty="0"/>
              <a:t>(columns="Sex and Marital Status)</a:t>
            </a:r>
            <a:endParaRPr lang="en-US" sz="15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SG" dirty="0"/>
              <a:t>Data Visualization</a:t>
            </a:r>
          </a:p>
          <a:p>
            <a:pPr marL="300038" lvl="1" indent="0">
              <a:buNone/>
            </a:pPr>
            <a:r>
              <a:rPr lang="en-SG" sz="1500" dirty="0" err="1"/>
              <a:t>df.describe</a:t>
            </a:r>
            <a:r>
              <a:rPr lang="en-SG" sz="1500" dirty="0"/>
              <a:t>() #check mean : too big then normalization, max or min too much difference, then remove (outlier)</a:t>
            </a:r>
          </a:p>
          <a:p>
            <a:pPr marL="300038" lvl="1" indent="0">
              <a:buNone/>
            </a:pPr>
            <a:r>
              <a:rPr lang="en-SG" sz="1500" dirty="0" err="1"/>
              <a:t>df.boxplot</a:t>
            </a:r>
            <a:r>
              <a:rPr lang="en-SG" sz="1500" dirty="0"/>
              <a:t>(</a:t>
            </a:r>
            <a:r>
              <a:rPr lang="en-SG" sz="1500" dirty="0" err="1"/>
              <a:t>figsize</a:t>
            </a:r>
            <a:r>
              <a:rPr lang="en-SG" sz="1500" dirty="0"/>
              <a:t>=(40,10)) #check for outlier</a:t>
            </a:r>
          </a:p>
          <a:p>
            <a:pPr marL="300038" lvl="1" indent="0">
              <a:buNone/>
            </a:pPr>
            <a:r>
              <a:rPr lang="en-SG" sz="1500" dirty="0" err="1"/>
              <a:t>df.hist</a:t>
            </a:r>
            <a:r>
              <a:rPr lang="en-SG" sz="1500" dirty="0"/>
              <a:t>(</a:t>
            </a:r>
            <a:r>
              <a:rPr lang="en-SG" sz="1500" dirty="0" err="1"/>
              <a:t>figsize</a:t>
            </a:r>
            <a:r>
              <a:rPr lang="en-SG" sz="1500" dirty="0"/>
              <a:t>=(20,20))</a:t>
            </a:r>
          </a:p>
          <a:p>
            <a:pPr marL="300038" lvl="1" indent="0">
              <a:buNone/>
            </a:pPr>
            <a:r>
              <a:rPr lang="en-SG" sz="1500" dirty="0"/>
              <a:t>import seaborn as </a:t>
            </a:r>
            <a:r>
              <a:rPr lang="en-SG" sz="1500" dirty="0" err="1"/>
              <a:t>sns</a:t>
            </a:r>
            <a:endParaRPr lang="en-SG" sz="1500" dirty="0"/>
          </a:p>
          <a:p>
            <a:pPr marL="300038" lvl="1" indent="0">
              <a:buNone/>
            </a:pPr>
            <a:r>
              <a:rPr lang="en-SG" sz="1500" dirty="0" err="1"/>
              <a:t>sns.heatmap</a:t>
            </a:r>
            <a:r>
              <a:rPr lang="en-SG" sz="1500" dirty="0"/>
              <a:t>(</a:t>
            </a:r>
            <a:r>
              <a:rPr lang="en-SG" sz="1500" dirty="0" err="1"/>
              <a:t>df.corr</a:t>
            </a:r>
            <a:r>
              <a:rPr lang="en-SG" sz="1500" dirty="0"/>
              <a:t>())</a:t>
            </a:r>
          </a:p>
          <a:p>
            <a:pPr marL="300038" lvl="1" indent="0">
              <a:buNone/>
            </a:pPr>
            <a:r>
              <a:rPr lang="en-US" sz="1500" dirty="0" err="1"/>
              <a:t>sns.catplot</a:t>
            </a:r>
            <a:r>
              <a:rPr lang="en-US" sz="1500" dirty="0"/>
              <a:t>(data=</a:t>
            </a:r>
            <a:r>
              <a:rPr lang="en-US" sz="1500" dirty="0" err="1"/>
              <a:t>df,x</a:t>
            </a:r>
            <a:r>
              <a:rPr lang="en-US" sz="1500" dirty="0"/>
              <a:t>="Account </a:t>
            </a:r>
            <a:r>
              <a:rPr lang="en-US" sz="1500" dirty="0" err="1"/>
              <a:t>Balance",y</a:t>
            </a:r>
            <a:r>
              <a:rPr lang="en-US" sz="1500" dirty="0"/>
              <a:t>="</a:t>
            </a:r>
            <a:r>
              <a:rPr lang="en-US" sz="1500" dirty="0" err="1"/>
              <a:t>Creditability",kind</a:t>
            </a:r>
            <a:r>
              <a:rPr lang="en-US" sz="1500" dirty="0"/>
              <a:t>="violin")</a:t>
            </a:r>
          </a:p>
          <a:p>
            <a:pPr marL="300038" lvl="1" indent="0">
              <a:buNone/>
            </a:pPr>
            <a:r>
              <a:rPr lang="en-US" sz="1500" dirty="0"/>
              <a:t>#kind=violin, bar, nothing means scatter</a:t>
            </a:r>
            <a:endParaRPr lang="en-SG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3A521-225A-A77F-9E13-61038588233F}"/>
              </a:ext>
            </a:extLst>
          </p:cNvPr>
          <p:cNvSpPr txBox="1"/>
          <p:nvPr/>
        </p:nvSpPr>
        <p:spPr>
          <a:xfrm>
            <a:off x="4469811" y="367464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solidFill>
                  <a:srgbClr val="FF0000"/>
                </a:solidFill>
              </a:rPr>
              <a:t>#remove not a number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for </a:t>
            </a:r>
            <a:r>
              <a:rPr lang="en-SG" sz="1400" dirty="0" err="1">
                <a:solidFill>
                  <a:srgbClr val="FF0000"/>
                </a:solidFill>
              </a:rPr>
              <a:t>i</a:t>
            </a:r>
            <a:r>
              <a:rPr lang="en-SG" sz="1400" dirty="0">
                <a:solidFill>
                  <a:srgbClr val="FF0000"/>
                </a:solidFill>
              </a:rPr>
              <a:t> in </a:t>
            </a:r>
            <a:r>
              <a:rPr lang="en-SG" sz="1400" dirty="0" err="1">
                <a:solidFill>
                  <a:srgbClr val="FF0000"/>
                </a:solidFill>
              </a:rPr>
              <a:t>df.columns</a:t>
            </a:r>
            <a:r>
              <a:rPr lang="en-SG" sz="1400" dirty="0">
                <a:solidFill>
                  <a:srgbClr val="FF0000"/>
                </a:solidFill>
              </a:rPr>
              <a:t>: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df1 = </a:t>
            </a:r>
            <a:r>
              <a:rPr lang="en-SG" sz="1400" dirty="0" err="1">
                <a:solidFill>
                  <a:srgbClr val="FF0000"/>
                </a:solidFill>
              </a:rPr>
              <a:t>pd.to_numeric</a:t>
            </a:r>
            <a:r>
              <a:rPr lang="en-SG" sz="1400" dirty="0">
                <a:solidFill>
                  <a:srgbClr val="FF0000"/>
                </a:solidFill>
              </a:rPr>
              <a:t>(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[</a:t>
            </a:r>
            <a:r>
              <a:rPr lang="en-SG" sz="1400" dirty="0" err="1">
                <a:solidFill>
                  <a:srgbClr val="FF0000"/>
                </a:solidFill>
              </a:rPr>
              <a:t>i</a:t>
            </a:r>
            <a:r>
              <a:rPr lang="en-SG" sz="1400" dirty="0">
                <a:solidFill>
                  <a:srgbClr val="FF0000"/>
                </a:solidFill>
              </a:rPr>
              <a:t>], errors='coerce')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=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[df1.notnull()] #make it to null then remove null</a:t>
            </a:r>
          </a:p>
          <a:p>
            <a:r>
              <a:rPr lang="en-SG" sz="1400" dirty="0">
                <a:solidFill>
                  <a:srgbClr val="FF0000"/>
                </a:solidFill>
              </a:rPr>
              <a:t>print(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284DD-901F-BAA7-36A9-4176C3909CDD}"/>
              </a:ext>
            </a:extLst>
          </p:cNvPr>
          <p:cNvSpPr txBox="1"/>
          <p:nvPr/>
        </p:nvSpPr>
        <p:spPr>
          <a:xfrm>
            <a:off x="3042794" y="2257623"/>
            <a:ext cx="4745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df</a:t>
            </a:r>
            <a:r>
              <a:rPr lang="en-US" sz="1400" dirty="0"/>
              <a:t>["Sex and Marital Status"].</a:t>
            </a:r>
            <a:r>
              <a:rPr lang="en-US" sz="1400" dirty="0" err="1"/>
              <a:t>value_counts</a:t>
            </a:r>
            <a:r>
              <a:rPr lang="en-US" sz="1400" dirty="0"/>
              <a:t>()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07025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6FBF-D1AB-C724-1404-61CE3ABC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err="1"/>
              <a:t>Matplotlib.pyplot</a:t>
            </a:r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47461-EFF8-7E66-33E8-36349A2FB7D6}"/>
              </a:ext>
            </a:extLst>
          </p:cNvPr>
          <p:cNvSpPr txBox="1"/>
          <p:nvPr/>
        </p:nvSpPr>
        <p:spPr>
          <a:xfrm>
            <a:off x="569819" y="1611237"/>
            <a:ext cx="7057754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#continuous vs continuous</a:t>
            </a:r>
          </a:p>
          <a:p>
            <a:endParaRPr lang="en-US" sz="1400" dirty="0"/>
          </a:p>
          <a:p>
            <a:r>
              <a:rPr lang="en-US" sz="1400" dirty="0"/>
              <a:t>from matplotlib import </a:t>
            </a:r>
            <a:r>
              <a:rPr lang="en-US" sz="1400" dirty="0" err="1"/>
              <a:t>pyplot</a:t>
            </a:r>
            <a:r>
              <a:rPr lang="en-US" sz="1400" dirty="0"/>
              <a:t> as </a:t>
            </a:r>
            <a:r>
              <a:rPr lang="en-US" sz="1400" dirty="0" err="1"/>
              <a:t>plt</a:t>
            </a:r>
            <a:endParaRPr lang="en-US" sz="1400" dirty="0"/>
          </a:p>
          <a:p>
            <a:r>
              <a:rPr lang="en-US" sz="1400" dirty="0" err="1"/>
              <a:t>plt.scatter</a:t>
            </a:r>
            <a:r>
              <a:rPr lang="en-US" sz="1400" dirty="0"/>
              <a:t>(</a:t>
            </a:r>
            <a:r>
              <a:rPr lang="en-US" sz="1400" dirty="0" err="1"/>
              <a:t>df</a:t>
            </a:r>
            <a:r>
              <a:rPr lang="en-US" sz="1400" dirty="0"/>
              <a:t>["Creditability"],</a:t>
            </a:r>
            <a:r>
              <a:rPr lang="en-US" sz="1400" dirty="0" err="1"/>
              <a:t>df</a:t>
            </a:r>
            <a:r>
              <a:rPr lang="en-US" sz="1400" dirty="0"/>
              <a:t>["Credit Amount"])</a:t>
            </a:r>
            <a:endParaRPr lang="en-US" sz="1400" dirty="0">
              <a:cs typeface="Calibri"/>
            </a:endParaRPr>
          </a:p>
          <a:p>
            <a:r>
              <a:rPr lang="en-US" sz="1400" dirty="0" err="1"/>
              <a:t>plt.title</a:t>
            </a:r>
            <a:r>
              <a:rPr lang="en-US" sz="1400" dirty="0"/>
              <a:t>("Creditability vs Credit Amount")</a:t>
            </a:r>
            <a:r>
              <a:rPr lang="en-SG" sz="1400" dirty="0" err="1"/>
              <a:t>plt.xlabel</a:t>
            </a:r>
            <a:r>
              <a:rPr lang="en-SG" sz="1400" dirty="0"/>
              <a:t>("fund")</a:t>
            </a:r>
          </a:p>
          <a:p>
            <a:r>
              <a:rPr lang="en-SG" sz="1400" dirty="0" err="1"/>
              <a:t>plt.xlabel</a:t>
            </a:r>
            <a:r>
              <a:rPr lang="en-SG" sz="1400" dirty="0"/>
              <a:t>("Relative")</a:t>
            </a:r>
          </a:p>
          <a:p>
            <a:r>
              <a:rPr lang="en-SG" sz="1400" dirty="0" err="1"/>
              <a:t>plt.legend</a:t>
            </a:r>
            <a:r>
              <a:rPr lang="en-SG" sz="1400" dirty="0"/>
              <a:t>(["</a:t>
            </a:r>
            <a:r>
              <a:rPr lang="en-SG" sz="1400" dirty="0" err="1"/>
              <a:t>price_earnings_ratio</a:t>
            </a:r>
            <a:r>
              <a:rPr lang="en-SG" sz="1400" dirty="0"/>
              <a:t>", "</a:t>
            </a:r>
            <a:r>
              <a:rPr lang="en-SG" sz="1400" dirty="0" err="1"/>
              <a:t>price_book_ratio</a:t>
            </a:r>
            <a:r>
              <a:rPr lang="en-SG" sz="1400" dirty="0"/>
              <a:t>"])</a:t>
            </a:r>
          </a:p>
          <a:p>
            <a:r>
              <a:rPr lang="en-SG" sz="1400" dirty="0" err="1"/>
              <a:t>plt.show</a:t>
            </a:r>
            <a:r>
              <a:rPr lang="en-SG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04DAF-EEA9-87D0-2EEA-AA0BEFB8B0FC}"/>
              </a:ext>
            </a:extLst>
          </p:cNvPr>
          <p:cNvSpPr txBox="1"/>
          <p:nvPr/>
        </p:nvSpPr>
        <p:spPr>
          <a:xfrm>
            <a:off x="569819" y="3953640"/>
            <a:ext cx="4572000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400" dirty="0"/>
              <a:t>#categorical vs continuous</a:t>
            </a:r>
          </a:p>
          <a:p>
            <a:r>
              <a:rPr lang="en-SG" sz="1400" dirty="0" err="1"/>
              <a:t>plt.scatter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["Class"], </a:t>
            </a:r>
            <a:r>
              <a:rPr lang="en-SG" sz="1400" dirty="0" err="1"/>
              <a:t>df</a:t>
            </a:r>
            <a:r>
              <a:rPr lang="en-SG" sz="1400" dirty="0"/>
              <a:t>["Dividend per Share"])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plt.scatter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["Class"], </a:t>
            </a:r>
            <a:r>
              <a:rPr lang="en-SG" sz="1400" dirty="0" err="1"/>
              <a:t>df</a:t>
            </a:r>
            <a:r>
              <a:rPr lang="en-SG" sz="1400" dirty="0"/>
              <a:t>["10Y Net Income Growth (per Share)"])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plt.xlabel</a:t>
            </a:r>
            <a:r>
              <a:rPr lang="en-SG" sz="1400" dirty="0"/>
              <a:t>("fund")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plt.xlabel</a:t>
            </a:r>
            <a:r>
              <a:rPr lang="en-SG" sz="1400" dirty="0"/>
              <a:t>("Relative")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plt.title</a:t>
            </a:r>
            <a:r>
              <a:rPr lang="en-SG" sz="1400" dirty="0"/>
              <a:t>("Fund vs Relative")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plt.legend</a:t>
            </a:r>
            <a:r>
              <a:rPr lang="en-SG" sz="1400" dirty="0"/>
              <a:t>(["</a:t>
            </a:r>
            <a:r>
              <a:rPr lang="en-SG" sz="1400" dirty="0" err="1"/>
              <a:t>price_earnings_ratio</a:t>
            </a:r>
            <a:r>
              <a:rPr lang="en-SG" sz="1400" dirty="0"/>
              <a:t>", "</a:t>
            </a:r>
            <a:r>
              <a:rPr lang="en-SG" sz="1400" dirty="0" err="1"/>
              <a:t>price_book_ratio</a:t>
            </a:r>
            <a:r>
              <a:rPr lang="en-SG" sz="1400" dirty="0"/>
              <a:t>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plt.show</a:t>
            </a:r>
            <a:r>
              <a:rPr lang="en-SG" sz="1400" dirty="0"/>
              <a:t>()</a:t>
            </a:r>
            <a:endParaRPr lang="en-SG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685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0" y="-164974"/>
            <a:ext cx="8229600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55" y="978026"/>
            <a:ext cx="8697024" cy="519559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SG" sz="1600" dirty="0"/>
              <a:t>Split data – 2 types, need remove outlier or not</a:t>
            </a:r>
          </a:p>
          <a:p>
            <a:pPr marL="0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	#remove outlier</a:t>
            </a:r>
          </a:p>
          <a:p>
            <a:pPr marL="0" indent="0">
              <a:buNone/>
            </a:pPr>
            <a:r>
              <a:rPr lang="en-SG" sz="1600" dirty="0"/>
              <a:t>	from </a:t>
            </a:r>
            <a:r>
              <a:rPr lang="en-SG" sz="1600" dirty="0" err="1"/>
              <a:t>sklearn.model_selection</a:t>
            </a:r>
            <a:r>
              <a:rPr lang="en-SG" sz="1600" dirty="0"/>
              <a:t> import </a:t>
            </a:r>
            <a:r>
              <a:rPr lang="en-SG" sz="1600" dirty="0" err="1"/>
              <a:t>train_test_split</a:t>
            </a:r>
            <a:br>
              <a:rPr lang="en-SG" sz="1600" dirty="0"/>
            </a:br>
            <a:r>
              <a:rPr lang="en-SG" sz="1600" dirty="0"/>
              <a:t>	</a:t>
            </a:r>
            <a:r>
              <a:rPr lang="en-SG" sz="1600" dirty="0" err="1"/>
              <a:t>df_train,df_test</a:t>
            </a:r>
            <a:r>
              <a:rPr lang="en-SG" sz="1600" dirty="0"/>
              <a:t> = </a:t>
            </a:r>
            <a:r>
              <a:rPr lang="en-SG" sz="1600" dirty="0" err="1"/>
              <a:t>train_test_split</a:t>
            </a:r>
            <a:r>
              <a:rPr lang="en-SG" sz="1600" dirty="0"/>
              <a:t>(</a:t>
            </a:r>
            <a:r>
              <a:rPr lang="en-SG" sz="1600" dirty="0" err="1"/>
              <a:t>df</a:t>
            </a:r>
            <a:r>
              <a:rPr lang="en-SG" sz="1600" dirty="0"/>
              <a:t>)</a:t>
            </a:r>
          </a:p>
          <a:p>
            <a:pPr marL="299720" lvl="1" indent="0">
              <a:buNone/>
            </a:pPr>
            <a:r>
              <a:rPr lang="en-SG" sz="1600" dirty="0"/>
              <a:t>from </a:t>
            </a:r>
            <a:r>
              <a:rPr lang="en-SG" sz="1600" dirty="0" err="1"/>
              <a:t>scipy</a:t>
            </a:r>
            <a:r>
              <a:rPr lang="en-SG" sz="1600" dirty="0"/>
              <a:t> import stats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/>
              <a:t>z = abs(</a:t>
            </a:r>
            <a:r>
              <a:rPr lang="en-SG" sz="1600" dirty="0" err="1"/>
              <a:t>stats.zscore</a:t>
            </a:r>
            <a:r>
              <a:rPr lang="en-SG" sz="1600" dirty="0"/>
              <a:t>(</a:t>
            </a:r>
            <a:r>
              <a:rPr lang="en-SG" sz="1600" dirty="0" err="1"/>
              <a:t>df_train</a:t>
            </a:r>
            <a:r>
              <a:rPr lang="en-SG" sz="1600" dirty="0"/>
              <a:t>))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 err="1"/>
              <a:t>df_train</a:t>
            </a:r>
            <a:r>
              <a:rPr lang="en-SG" sz="1600" dirty="0"/>
              <a:t> = </a:t>
            </a:r>
            <a:r>
              <a:rPr lang="en-SG" sz="1600" dirty="0" err="1"/>
              <a:t>df_train</a:t>
            </a:r>
            <a:r>
              <a:rPr lang="en-SG" sz="1600" dirty="0"/>
              <a:t>[(z&lt;5).all(axis=1)]</a:t>
            </a:r>
          </a:p>
          <a:p>
            <a:pPr marL="299720" lvl="1" indent="0">
              <a:buNone/>
            </a:pP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#no outlier</a:t>
            </a: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from </a:t>
            </a:r>
            <a:r>
              <a:rPr lang="en-US" sz="1600" dirty="0" err="1">
                <a:cs typeface="Arial"/>
              </a:rPr>
              <a:t>sklearn.model_selection</a:t>
            </a:r>
            <a:r>
              <a:rPr lang="en-US" sz="1600" dirty="0">
                <a:cs typeface="Arial"/>
              </a:rPr>
              <a:t> import </a:t>
            </a:r>
            <a:r>
              <a:rPr lang="en-US" sz="1600" dirty="0" err="1">
                <a:cs typeface="Arial"/>
              </a:rPr>
              <a:t>train_test_split</a:t>
            </a:r>
            <a:endParaRPr lang="en-US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X = </a:t>
            </a:r>
            <a:r>
              <a:rPr lang="en-US" sz="1600" dirty="0" err="1">
                <a:cs typeface="Arial"/>
              </a:rPr>
              <a:t>df.drop</a:t>
            </a:r>
            <a:r>
              <a:rPr lang="en-US" sz="1600" dirty="0">
                <a:cs typeface="Arial"/>
              </a:rPr>
              <a:t>(columns="Class")</a:t>
            </a: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Y = </a:t>
            </a:r>
            <a:r>
              <a:rPr lang="en-US" sz="1600" dirty="0" err="1">
                <a:cs typeface="Arial"/>
              </a:rPr>
              <a:t>df</a:t>
            </a:r>
            <a:r>
              <a:rPr lang="en-US" sz="1600" dirty="0">
                <a:cs typeface="Arial"/>
              </a:rPr>
              <a:t>["Class"]</a:t>
            </a:r>
          </a:p>
          <a:p>
            <a:pPr marL="299720" lvl="1" indent="0">
              <a:buNone/>
            </a:pPr>
            <a:r>
              <a:rPr lang="fr-FR" sz="1600" dirty="0" err="1">
                <a:cs typeface="Arial"/>
              </a:rPr>
              <a:t>X_train,X_test,Y_train,Y_test</a:t>
            </a:r>
            <a:r>
              <a:rPr lang="fr-FR" sz="1600" dirty="0">
                <a:cs typeface="Arial"/>
              </a:rPr>
              <a:t> = </a:t>
            </a:r>
            <a:r>
              <a:rPr lang="fr-FR" sz="1600" dirty="0" err="1">
                <a:cs typeface="Arial"/>
              </a:rPr>
              <a:t>train_test_split</a:t>
            </a:r>
            <a:r>
              <a:rPr lang="fr-FR" sz="1600" dirty="0">
                <a:cs typeface="Arial"/>
              </a:rPr>
              <a:t>(X,Y)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9. Check number of category of Y and imbalance, if imbalance, use SMOTE (if continuous Y, then no need)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 err="1"/>
              <a:t>df_train</a:t>
            </a:r>
            <a:r>
              <a:rPr lang="en-US" sz="1600" dirty="0"/>
              <a:t>["class"].</a:t>
            </a:r>
            <a:r>
              <a:rPr lang="en-US" sz="1600" dirty="0" err="1"/>
              <a:t>value_counts</a:t>
            </a:r>
            <a:r>
              <a:rPr lang="en-US" sz="1600" dirty="0"/>
              <a:t>()</a:t>
            </a:r>
          </a:p>
          <a:p>
            <a:pPr marL="299720" lvl="1" indent="0">
              <a:buNone/>
            </a:pPr>
            <a:r>
              <a:rPr lang="en-US" sz="1600" dirty="0"/>
              <a:t>#if remove outlier - </a:t>
            </a:r>
            <a:r>
              <a:rPr lang="en-US" sz="1600" dirty="0" err="1"/>
              <a:t>X_train</a:t>
            </a:r>
            <a:r>
              <a:rPr lang="en-US" sz="1600" dirty="0"/>
              <a:t> = </a:t>
            </a:r>
            <a:r>
              <a:rPr lang="en-US" sz="1600" dirty="0" err="1"/>
              <a:t>df_train.drop</a:t>
            </a:r>
            <a:r>
              <a:rPr lang="en-US" sz="1600" dirty="0"/>
              <a:t>(columns="class"), </a:t>
            </a:r>
            <a:r>
              <a:rPr lang="fr-FR" sz="1600" dirty="0" err="1"/>
              <a:t>Y_train</a:t>
            </a:r>
            <a:r>
              <a:rPr lang="fr-FR" sz="1600" dirty="0"/>
              <a:t> = </a:t>
            </a:r>
            <a:r>
              <a:rPr lang="fr-FR" sz="1600" dirty="0" err="1"/>
              <a:t>df_train</a:t>
            </a:r>
            <a:r>
              <a:rPr lang="fr-FR" sz="1600" dirty="0"/>
              <a:t>["class"]</a:t>
            </a:r>
            <a:endParaRPr lang="en-US" sz="1600" dirty="0"/>
          </a:p>
          <a:p>
            <a:pPr marL="299720" lvl="1" indent="0">
              <a:buNone/>
            </a:pPr>
            <a:r>
              <a:rPr lang="en-SG" sz="1600" dirty="0"/>
              <a:t>from </a:t>
            </a:r>
            <a:r>
              <a:rPr lang="en-SG" sz="1600" dirty="0" err="1"/>
              <a:t>imblearn.over_sampling</a:t>
            </a:r>
            <a:r>
              <a:rPr lang="en-SG" sz="1600" dirty="0"/>
              <a:t> import SMOTE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 = SMOTE().</a:t>
            </a:r>
            <a:r>
              <a:rPr lang="en-SG" sz="1600" dirty="0" err="1"/>
              <a:t>fit_resample</a:t>
            </a:r>
            <a:r>
              <a:rPr lang="en-SG" sz="1600" dirty="0"/>
              <a:t>(</a:t>
            </a: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10. Normalization do after splitting, need to do twice, one for train and one for test (use </a:t>
            </a:r>
            <a:r>
              <a:rPr lang="en-SG" sz="1600" dirty="0" err="1"/>
              <a:t>df.describe</a:t>
            </a:r>
            <a:r>
              <a:rPr lang="en-SG" sz="1600" dirty="0"/>
              <a:t> to check if normalization is needed)</a:t>
            </a:r>
          </a:p>
          <a:p>
            <a:pPr marL="0" indent="0">
              <a:buNone/>
            </a:pPr>
            <a:r>
              <a:rPr lang="en-SG" sz="1600" dirty="0">
                <a:cs typeface="Arial"/>
              </a:rPr>
              <a:t>	#if remove outlier but no oversampling, </a:t>
            </a:r>
            <a:r>
              <a:rPr lang="en-US" sz="1600" dirty="0" err="1">
                <a:cs typeface="Arial"/>
              </a:rPr>
              <a:t>X_test</a:t>
            </a:r>
            <a:r>
              <a:rPr lang="en-US" sz="1600" dirty="0">
                <a:cs typeface="Arial"/>
              </a:rPr>
              <a:t> = </a:t>
            </a:r>
            <a:r>
              <a:rPr lang="en-US" sz="1600" dirty="0" err="1">
                <a:cs typeface="Arial"/>
              </a:rPr>
              <a:t>df_test.drop</a:t>
            </a:r>
            <a:r>
              <a:rPr lang="en-US" sz="1600" dirty="0">
                <a:cs typeface="Arial"/>
              </a:rPr>
              <a:t>(columns="class"), </a:t>
            </a:r>
            <a:r>
              <a:rPr lang="en-US" sz="1600" dirty="0" err="1">
                <a:cs typeface="Arial"/>
              </a:rPr>
              <a:t>Y_test</a:t>
            </a:r>
            <a:r>
              <a:rPr lang="en-US" sz="1600" dirty="0">
                <a:cs typeface="Arial"/>
              </a:rPr>
              <a:t> = </a:t>
            </a:r>
            <a:r>
              <a:rPr lang="en-US" sz="1600" dirty="0" err="1">
                <a:cs typeface="Arial"/>
              </a:rPr>
              <a:t>df_test</a:t>
            </a:r>
            <a:r>
              <a:rPr lang="en-US" sz="1600" dirty="0">
                <a:cs typeface="Arial"/>
              </a:rPr>
              <a:t>["class"]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/>
              <a:t>for </a:t>
            </a:r>
            <a:r>
              <a:rPr lang="en-US" sz="1600" dirty="0" err="1"/>
              <a:t>i</a:t>
            </a:r>
            <a:r>
              <a:rPr lang="en-US" sz="1600" dirty="0"/>
              <a:t> in </a:t>
            </a:r>
            <a:r>
              <a:rPr lang="en-US" sz="1600" dirty="0" err="1"/>
              <a:t>X_train.columns</a:t>
            </a:r>
            <a:r>
              <a:rPr lang="en-US" sz="1600" dirty="0"/>
              <a:t>:</a:t>
            </a:r>
          </a:p>
          <a:p>
            <a:pPr marL="299720" lvl="1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X_train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 = </a:t>
            </a:r>
            <a:r>
              <a:rPr lang="en-US" sz="1600" dirty="0" err="1"/>
              <a:t>stats.zscore</a:t>
            </a:r>
            <a:r>
              <a:rPr lang="en-US" sz="1600" dirty="0"/>
              <a:t>(</a:t>
            </a:r>
            <a:r>
              <a:rPr lang="en-US" sz="1600" dirty="0" err="1"/>
              <a:t>X_train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])</a:t>
            </a:r>
          </a:p>
          <a:p>
            <a:pPr marL="299720" lvl="1" indent="0">
              <a:buNone/>
            </a:pPr>
            <a:r>
              <a:rPr lang="en-SG" sz="1800" dirty="0">
                <a:cs typeface="Arial"/>
              </a:rPr>
              <a:t>for 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 in </a:t>
            </a:r>
            <a:r>
              <a:rPr lang="en-SG" sz="1800" dirty="0" err="1">
                <a:cs typeface="Arial"/>
              </a:rPr>
              <a:t>X_test.columns</a:t>
            </a:r>
            <a:r>
              <a:rPr lang="en-SG" sz="1800" dirty="0">
                <a:cs typeface="Arial"/>
              </a:rPr>
              <a:t>:</a:t>
            </a:r>
          </a:p>
          <a:p>
            <a:pPr marL="299720" lvl="1" indent="0">
              <a:buNone/>
            </a:pPr>
            <a:r>
              <a:rPr lang="en-SG" sz="1800" dirty="0">
                <a:cs typeface="Arial"/>
              </a:rPr>
              <a:t>  </a:t>
            </a:r>
            <a:r>
              <a:rPr lang="en-SG" sz="1800" dirty="0" err="1">
                <a:cs typeface="Arial"/>
              </a:rPr>
              <a:t>X_test</a:t>
            </a:r>
            <a:r>
              <a:rPr lang="en-SG" sz="1800" dirty="0">
                <a:cs typeface="Arial"/>
              </a:rPr>
              <a:t>[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] = </a:t>
            </a:r>
            <a:r>
              <a:rPr lang="en-SG" sz="1800" dirty="0" err="1">
                <a:cs typeface="Arial"/>
              </a:rPr>
              <a:t>stats.zscore</a:t>
            </a:r>
            <a:r>
              <a:rPr lang="en-SG" sz="1800" dirty="0">
                <a:cs typeface="Arial"/>
              </a:rPr>
              <a:t>(</a:t>
            </a:r>
            <a:r>
              <a:rPr lang="en-SG" sz="1800" dirty="0" err="1">
                <a:cs typeface="Arial"/>
              </a:rPr>
              <a:t>X_test</a:t>
            </a:r>
            <a:r>
              <a:rPr lang="en-SG" sz="1800" dirty="0">
                <a:cs typeface="Arial"/>
              </a:rPr>
              <a:t>[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130B1-918D-0F19-A37E-ACB5654085D4}"/>
              </a:ext>
            </a:extLst>
          </p:cNvPr>
          <p:cNvSpPr txBox="1"/>
          <p:nvPr/>
        </p:nvSpPr>
        <p:spPr>
          <a:xfrm>
            <a:off x="4572000" y="1634390"/>
            <a:ext cx="42450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dirty="0">
                <a:solidFill>
                  <a:srgbClr val="FF0000"/>
                </a:solidFill>
                <a:cs typeface="Segoe UI"/>
              </a:rPr>
              <a:t>for </a:t>
            </a:r>
            <a:r>
              <a:rPr lang="en-SG" dirty="0" err="1">
                <a:solidFill>
                  <a:srgbClr val="FF0000"/>
                </a:solidFill>
                <a:cs typeface="Segoe UI"/>
              </a:rPr>
              <a:t>i</a:t>
            </a:r>
            <a:r>
              <a:rPr lang="en-SG" dirty="0">
                <a:solidFill>
                  <a:srgbClr val="FF0000"/>
                </a:solidFill>
                <a:cs typeface="Segoe UI"/>
              </a:rPr>
              <a:t> in </a:t>
            </a:r>
            <a:r>
              <a:rPr lang="en-SG" dirty="0" err="1">
                <a:solidFill>
                  <a:srgbClr val="FF0000"/>
                </a:solidFill>
                <a:cs typeface="Segoe UI"/>
              </a:rPr>
              <a:t>X_train.columns</a:t>
            </a:r>
            <a:r>
              <a:rPr lang="en-SG" dirty="0">
                <a:solidFill>
                  <a:srgbClr val="FF0000"/>
                </a:solidFill>
                <a:cs typeface="Segoe UI"/>
              </a:rPr>
              <a:t>:</a:t>
            </a:r>
            <a:r>
              <a:rPr lang="en-US" dirty="0">
                <a:solidFill>
                  <a:srgbClr val="FF0000"/>
                </a:solidFill>
                <a:cs typeface="Segoe UI"/>
              </a:rPr>
              <a:t>​</a:t>
            </a:r>
          </a:p>
          <a:p>
            <a:r>
              <a:rPr lang="en-SG" dirty="0">
                <a:solidFill>
                  <a:srgbClr val="FF0000"/>
                </a:solidFill>
                <a:cs typeface="Segoe UI"/>
              </a:rPr>
              <a:t>   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X_train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[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] = 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stats.zscore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X_train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[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])</a:t>
            </a:r>
            <a:endParaRPr lang="en-US" dirty="0">
              <a:solidFill>
                <a:srgbClr val="FF0000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0196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9AF-7B41-4BE6-9D0A-B08791B3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E510-2CAB-4EC1-B4DD-E98EF098F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Regression Theory</a:t>
            </a:r>
            <a:endParaRPr lang="en-US" dirty="0"/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What is regression and the metrics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Types of regression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Application &amp; Interview Questions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Advantages &amp; Disadvantages &amp; Limitation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Programming of Regression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Examples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DBS (Regression)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/>
              <a:t>Bankruptcy Data </a:t>
            </a:r>
            <a:r>
              <a:rPr lang="en-US" dirty="0"/>
              <a:t>(Classification)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Treynor (Regression)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E184-1626-4BC5-90DF-CE0A10CF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29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326" y="1706632"/>
            <a:ext cx="8229600" cy="387612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Import model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Train on trainset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Test on </a:t>
            </a:r>
            <a:r>
              <a:rPr lang="en-SG" dirty="0" err="1"/>
              <a:t>testset</a:t>
            </a:r>
            <a:r>
              <a:rPr lang="en-SG" dirty="0"/>
              <a:t> (</a:t>
            </a:r>
            <a:r>
              <a:rPr lang="en-SG" dirty="0" err="1"/>
              <a:t>rmse</a:t>
            </a:r>
            <a:r>
              <a:rPr lang="en-SG" dirty="0"/>
              <a:t> if continuous Y and accuracy if categorical Y. If categorical, need to use confusion matrix to ensure no bias in prediction on one category)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Feature ranking (depends on model, random forest is good)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Save model using </a:t>
            </a:r>
            <a:r>
              <a:rPr lang="en-SG" dirty="0" err="1"/>
              <a:t>joblib</a:t>
            </a:r>
            <a:endParaRPr lang="en-SG" dirty="0"/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Optimization or Limitation (for Decision Tree is a must use grid, else overfitting, for Regression, need to check QQ, </a:t>
            </a:r>
            <a:r>
              <a:rPr lang="en-SG" dirty="0" err="1"/>
              <a:t>Anova</a:t>
            </a:r>
            <a:r>
              <a:rPr lang="en-SG" dirty="0"/>
              <a:t>, VIF)</a:t>
            </a: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Front End – HTML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Back End - Flask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Cloud (PythonAnywhere)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A0E3-C673-D084-CB86-ED2B308DC5ED}"/>
              </a:ext>
            </a:extLst>
          </p:cNvPr>
          <p:cNvSpPr txBox="1"/>
          <p:nvPr/>
        </p:nvSpPr>
        <p:spPr>
          <a:xfrm>
            <a:off x="4108701" y="5137274"/>
            <a:ext cx="63018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importances = </a:t>
            </a:r>
            <a:r>
              <a:rPr lang="fr-FR" sz="1400" dirty="0" err="1"/>
              <a:t>list</a:t>
            </a:r>
            <a:r>
              <a:rPr lang="fr-FR" sz="1400" dirty="0"/>
              <a:t>(zip(</a:t>
            </a:r>
            <a:r>
              <a:rPr lang="fr-FR" sz="1400" dirty="0" err="1"/>
              <a:t>model.feature_importances</a:t>
            </a:r>
            <a:r>
              <a:rPr lang="fr-FR" sz="1400" dirty="0"/>
              <a:t>_, </a:t>
            </a:r>
            <a:r>
              <a:rPr lang="fr-FR" sz="1400" dirty="0" err="1"/>
              <a:t>x.columns</a:t>
            </a:r>
            <a:r>
              <a:rPr lang="fr-FR" sz="1400" dirty="0"/>
              <a:t>))</a:t>
            </a:r>
          </a:p>
          <a:p>
            <a:r>
              <a:rPr lang="fr-FR" sz="1400" dirty="0" err="1"/>
              <a:t>importances.sort</a:t>
            </a:r>
            <a:r>
              <a:rPr lang="fr-FR" sz="1400" dirty="0"/>
              <a:t>(reverse=</a:t>
            </a:r>
            <a:r>
              <a:rPr lang="fr-FR" sz="1400" dirty="0" err="1"/>
              <a:t>True</a:t>
            </a:r>
            <a:r>
              <a:rPr lang="fr-FR" sz="1400" dirty="0"/>
              <a:t>)</a:t>
            </a:r>
          </a:p>
          <a:p>
            <a:r>
              <a:rPr lang="fr-FR" sz="1400" dirty="0" err="1"/>
              <a:t>print</a:t>
            </a:r>
            <a:r>
              <a:rPr lang="fr-FR" sz="1400" dirty="0"/>
              <a:t>(importances)</a:t>
            </a:r>
            <a:endParaRPr lang="en-SG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1D799B-F7F7-85C2-05AF-BCE6F5022DB4}"/>
              </a:ext>
            </a:extLst>
          </p:cNvPr>
          <p:cNvCxnSpPr>
            <a:cxnSpLocks/>
          </p:cNvCxnSpPr>
          <p:nvPr/>
        </p:nvCxnSpPr>
        <p:spPr>
          <a:xfrm>
            <a:off x="4855975" y="3822305"/>
            <a:ext cx="914400" cy="1135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BC90F66-D1FB-C337-B56A-DE0E1B9BD208}"/>
              </a:ext>
            </a:extLst>
          </p:cNvPr>
          <p:cNvSpPr txBox="1"/>
          <p:nvPr/>
        </p:nvSpPr>
        <p:spPr>
          <a:xfrm>
            <a:off x="3281082" y="1287140"/>
            <a:ext cx="75002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plot_roc_curve</a:t>
            </a:r>
            <a:endParaRPr lang="en-US" dirty="0"/>
          </a:p>
          <a:p>
            <a:r>
              <a:rPr lang="en-US" dirty="0" err="1"/>
              <a:t>plot_roc_curve</a:t>
            </a:r>
            <a:r>
              <a:rPr lang="en-US" dirty="0"/>
              <a:t>(</a:t>
            </a:r>
            <a:r>
              <a:rPr lang="en-US" dirty="0" err="1"/>
              <a:t>model,X_test,Y_test</a:t>
            </a:r>
            <a:r>
              <a:rPr lang="en-US" dirty="0"/>
              <a:t>)</a:t>
            </a:r>
          </a:p>
          <a:p>
            <a:r>
              <a:rPr lang="en-US" sz="1800" dirty="0"/>
              <a:t>from </a:t>
            </a:r>
            <a:r>
              <a:rPr lang="en-US" sz="1800" dirty="0" err="1"/>
              <a:t>sklearn.metrics</a:t>
            </a:r>
            <a:r>
              <a:rPr lang="en-US" sz="1800" dirty="0"/>
              <a:t> import </a:t>
            </a:r>
            <a:r>
              <a:rPr lang="en-US" sz="1800" dirty="0" err="1"/>
              <a:t>plot_precision_recall_curve</a:t>
            </a:r>
            <a:endParaRPr lang="en-US" sz="1800" dirty="0"/>
          </a:p>
          <a:p>
            <a:r>
              <a:rPr lang="en-SG" sz="1800" dirty="0" err="1"/>
              <a:t>plot_precision_recall_curve</a:t>
            </a:r>
            <a:r>
              <a:rPr lang="en-SG" sz="1800" dirty="0"/>
              <a:t>(</a:t>
            </a:r>
            <a:r>
              <a:rPr lang="en-SG" sz="1800" dirty="0" err="1"/>
              <a:t>model,X_test,Y_test</a:t>
            </a:r>
            <a:r>
              <a:rPr lang="en-SG" sz="1800" dirty="0"/>
              <a:t>)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E83879-05DE-F969-E88D-7C5E14686F46}"/>
              </a:ext>
            </a:extLst>
          </p:cNvPr>
          <p:cNvCxnSpPr/>
          <p:nvPr/>
        </p:nvCxnSpPr>
        <p:spPr>
          <a:xfrm flipV="1">
            <a:off x="2622176" y="1922864"/>
            <a:ext cx="658906" cy="60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52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285846" y="356346"/>
            <a:ext cx="74462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sklearn.metrics</a:t>
            </a:r>
            <a:r>
              <a:rPr lang="en-SG"/>
              <a:t> import </a:t>
            </a:r>
            <a:r>
              <a:rPr lang="en-SG" err="1"/>
              <a:t>confusion_matrix</a:t>
            </a:r>
            <a:endParaRPr lang="en-SG"/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linear_model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linear_model.LogisticRegression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7C423-052A-F88A-1B78-22DAF0E6A4A6}"/>
              </a:ext>
            </a:extLst>
          </p:cNvPr>
          <p:cNvSpPr txBox="1"/>
          <p:nvPr/>
        </p:nvSpPr>
        <p:spPr>
          <a:xfrm>
            <a:off x="285846" y="3297482"/>
            <a:ext cx="8118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</a:p>
          <a:p>
            <a:r>
              <a:rPr lang="en-SG"/>
              <a:t>model = </a:t>
            </a:r>
            <a:r>
              <a:rPr lang="en-SG" err="1"/>
              <a:t>tree.DecisionTreeClassifier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EB0A3-5827-4D44-9CB8-0876DC2C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9508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3CBB95-2111-E66A-811B-55CEDCF655AC}"/>
              </a:ext>
            </a:extLst>
          </p:cNvPr>
          <p:cNvSpPr txBox="1"/>
          <p:nvPr/>
        </p:nvSpPr>
        <p:spPr>
          <a:xfrm>
            <a:off x="255494" y="150870"/>
            <a:ext cx="8377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ensemble.RandomForestClassifier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DB0C1-1789-9100-053B-42DA8D6210D1}"/>
              </a:ext>
            </a:extLst>
          </p:cNvPr>
          <p:cNvSpPr txBox="1"/>
          <p:nvPr/>
        </p:nvSpPr>
        <p:spPr>
          <a:xfrm>
            <a:off x="161364" y="2055640"/>
            <a:ext cx="7664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ensemble.GradientBoostingClassifier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6683-252D-56CB-2E0D-13C8407D521A}"/>
              </a:ext>
            </a:extLst>
          </p:cNvPr>
          <p:cNvSpPr txBox="1"/>
          <p:nvPr/>
        </p:nvSpPr>
        <p:spPr>
          <a:xfrm>
            <a:off x="161364" y="3914971"/>
            <a:ext cx="89826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neural_network.MLPClassifier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SG"/>
              <a:t>#</a:t>
            </a:r>
            <a:r>
              <a:rPr lang="en-GB">
                <a:cs typeface="Arial"/>
              </a:rPr>
              <a:t> model = </a:t>
            </a:r>
            <a:r>
              <a:rPr lang="en-GB" err="1">
                <a:cs typeface="Arial"/>
              </a:rPr>
              <a:t>neural_network.MLPRegressor</a:t>
            </a:r>
            <a:r>
              <a:rPr lang="en-GB">
                <a:cs typeface="Arial"/>
              </a:rPr>
              <a:t>(solver="</a:t>
            </a:r>
            <a:r>
              <a:rPr lang="en-GB" err="1">
                <a:cs typeface="Arial"/>
              </a:rPr>
              <a:t>lbfgs</a:t>
            </a:r>
            <a:r>
              <a:rPr lang="en-GB">
                <a:cs typeface="Arial"/>
              </a:rPr>
              <a:t>", </a:t>
            </a:r>
            <a:r>
              <a:rPr lang="en-GB" err="1">
                <a:cs typeface="Arial"/>
              </a:rPr>
              <a:t>hidden_layer_sizes</a:t>
            </a:r>
            <a:r>
              <a:rPr lang="en-GB">
                <a:cs typeface="Arial"/>
              </a:rPr>
              <a:t>=(12,2))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F5AAA3-34C4-196E-0E98-0D4C02F9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47040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194982" y="387581"/>
            <a:ext cx="8572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sklearn.metrics</a:t>
            </a:r>
            <a:r>
              <a:rPr lang="en-US"/>
              <a:t> import </a:t>
            </a:r>
            <a:r>
              <a:rPr lang="en-US" err="1"/>
              <a:t>mean_squared_error</a:t>
            </a:r>
            <a:endParaRPr lang="en-SG"/>
          </a:p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</a:t>
            </a:r>
            <a:r>
              <a:rPr lang="en-US"/>
              <a:t> import </a:t>
            </a:r>
            <a:r>
              <a:rPr lang="en-US" err="1"/>
              <a:t>linear_model</a:t>
            </a:r>
            <a:endParaRPr lang="en-SG"/>
          </a:p>
          <a:p>
            <a:r>
              <a:rPr lang="en-US"/>
              <a:t>model = </a:t>
            </a:r>
            <a:r>
              <a:rPr lang="en-US" err="1"/>
              <a:t>linear_model.LinearRegression</a:t>
            </a:r>
            <a:r>
              <a:rPr lang="en-US"/>
              <a:t>()</a:t>
            </a:r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A9255-A3F2-D716-AA75-F4A0D8E8E2EC}"/>
              </a:ext>
            </a:extLst>
          </p:cNvPr>
          <p:cNvSpPr txBox="1"/>
          <p:nvPr/>
        </p:nvSpPr>
        <p:spPr>
          <a:xfrm>
            <a:off x="194982" y="315347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</a:p>
          <a:p>
            <a:r>
              <a:rPr lang="en-SG"/>
              <a:t>model = </a:t>
            </a:r>
            <a:r>
              <a:rPr lang="en-SG" err="1"/>
              <a:t>tree.DecisionTreeRegressor</a:t>
            </a:r>
            <a:r>
              <a:rPr lang="en-SG"/>
              <a:t>()</a:t>
            </a:r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8745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928D9B-EDA3-D7D4-3371-201B9050E766}"/>
              </a:ext>
            </a:extLst>
          </p:cNvPr>
          <p:cNvSpPr txBox="1"/>
          <p:nvPr/>
        </p:nvSpPr>
        <p:spPr>
          <a:xfrm>
            <a:off x="376517" y="410082"/>
            <a:ext cx="77936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ensemble.RandomForestRegressor</a:t>
            </a:r>
            <a:r>
              <a:rPr lang="en-SG"/>
              <a:t>()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E03B2-A8B3-BA8E-CE90-3C94E5E41D52}"/>
              </a:ext>
            </a:extLst>
          </p:cNvPr>
          <p:cNvSpPr txBox="1"/>
          <p:nvPr/>
        </p:nvSpPr>
        <p:spPr>
          <a:xfrm>
            <a:off x="242045" y="2413337"/>
            <a:ext cx="77936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model = </a:t>
            </a:r>
            <a:r>
              <a:rPr lang="en-SG" err="1"/>
              <a:t>ensemble.GradientBoostingRegressor</a:t>
            </a:r>
            <a:r>
              <a:rPr lang="en-SG"/>
              <a:t>()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  <a:p>
            <a:endParaRPr lang="en-SG"/>
          </a:p>
          <a:p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317FF-F1FB-F32C-808C-62922FB25741}"/>
              </a:ext>
            </a:extLst>
          </p:cNvPr>
          <p:cNvSpPr txBox="1"/>
          <p:nvPr/>
        </p:nvSpPr>
        <p:spPr>
          <a:xfrm>
            <a:off x="242045" y="4198435"/>
            <a:ext cx="81315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neural_network.MLPRegressor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GB">
                <a:cs typeface="Arial"/>
              </a:rPr>
              <a:t>#model = </a:t>
            </a:r>
            <a:r>
              <a:rPr lang="en-GB" err="1">
                <a:cs typeface="Arial"/>
              </a:rPr>
              <a:t>neural_network.MLPRegressor</a:t>
            </a:r>
            <a:r>
              <a:rPr lang="en-GB">
                <a:cs typeface="Arial"/>
              </a:rPr>
              <a:t>(solver="</a:t>
            </a:r>
            <a:r>
              <a:rPr lang="en-GB" err="1">
                <a:cs typeface="Arial"/>
              </a:rPr>
              <a:t>lbfgs</a:t>
            </a:r>
            <a:r>
              <a:rPr lang="en-GB">
                <a:cs typeface="Arial"/>
              </a:rPr>
              <a:t>", </a:t>
            </a:r>
            <a:r>
              <a:rPr lang="en-GB" err="1">
                <a:cs typeface="Arial"/>
              </a:rPr>
              <a:t>hidden_layer_sizes</a:t>
            </a:r>
            <a:r>
              <a:rPr lang="en-GB">
                <a:cs typeface="Arial"/>
              </a:rPr>
              <a:t>=(12,2))</a:t>
            </a:r>
            <a:endParaRPr lang="en-SG"/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print("</a:t>
            </a:r>
            <a:r>
              <a:rPr lang="en-SG" err="1"/>
              <a:t>rmse</a:t>
            </a:r>
            <a:r>
              <a:rPr lang="en-SG"/>
              <a:t> is : ",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Y_test</a:t>
            </a:r>
            <a:r>
              <a:rPr lang="en-SG"/>
              <a:t>, pred))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47E11D-A273-C7A1-7058-C157A241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</p:spTree>
    <p:extLst>
      <p:ext uri="{BB962C8B-B14F-4D97-AF65-F5344CB8AC3E}">
        <p14:creationId xmlns:p14="http://schemas.microsoft.com/office/powerpoint/2010/main" val="2836951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6659-6B01-4D46-8757-5FBA3D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Save model and load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6654-7D4F-4E75-99A0-4F3AFA2A8306}"/>
              </a:ext>
            </a:extLst>
          </p:cNvPr>
          <p:cNvSpPr txBox="1"/>
          <p:nvPr/>
        </p:nvSpPr>
        <p:spPr>
          <a:xfrm>
            <a:off x="598393" y="3034298"/>
            <a:ext cx="7342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 load the model from disk and predict from existing to validate the load</a:t>
            </a:r>
          </a:p>
          <a:p>
            <a:r>
              <a:rPr lang="en-SG"/>
              <a:t>model = </a:t>
            </a:r>
            <a:r>
              <a:rPr lang="en-SG" err="1"/>
              <a:t>joblib.load</a:t>
            </a:r>
            <a:r>
              <a:rPr lang="en-SG"/>
              <a:t>('</a:t>
            </a:r>
            <a:r>
              <a:rPr lang="en-US"/>
              <a:t>model name</a:t>
            </a:r>
            <a:r>
              <a:rPr lang="en-SG"/>
              <a:t>’)</a:t>
            </a:r>
          </a:p>
          <a:p>
            <a:r>
              <a:rPr lang="en-US"/>
              <a:t>Print(</a:t>
            </a:r>
            <a:r>
              <a:rPr lang="en-US" err="1"/>
              <a:t>model.predict</a:t>
            </a:r>
            <a:r>
              <a:rPr lang="en-US"/>
              <a:t>([[data]]))</a:t>
            </a:r>
            <a:endParaRPr lang="en-SG"/>
          </a:p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3D20-4651-4783-B249-9B119B640E9A}"/>
              </a:ext>
            </a:extLst>
          </p:cNvPr>
          <p:cNvSpPr txBox="1"/>
          <p:nvPr/>
        </p:nvSpPr>
        <p:spPr>
          <a:xfrm>
            <a:off x="665627" y="1706632"/>
            <a:ext cx="5688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# save the model to disk</a:t>
            </a:r>
          </a:p>
          <a:p>
            <a:r>
              <a:rPr lang="en-US"/>
              <a:t>Import </a:t>
            </a:r>
            <a:r>
              <a:rPr lang="en-US" err="1"/>
              <a:t>joblib</a:t>
            </a:r>
            <a:endParaRPr lang="en-US"/>
          </a:p>
          <a:p>
            <a:r>
              <a:rPr lang="en-US" err="1"/>
              <a:t>joblib.dump</a:t>
            </a:r>
            <a:r>
              <a:rPr lang="en-US"/>
              <a:t>(model, </a:t>
            </a:r>
            <a:r>
              <a:rPr lang="en-SG"/>
              <a:t>'</a:t>
            </a:r>
            <a:r>
              <a:rPr lang="en-US"/>
              <a:t>model name</a:t>
            </a:r>
            <a:r>
              <a:rPr lang="en-SG"/>
              <a:t>'</a:t>
            </a:r>
            <a:r>
              <a:rPr lang="en-US"/>
              <a:t>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0197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4C3906-9918-41F3-A8B4-CAEB26CA32B7}"/>
              </a:ext>
            </a:extLst>
          </p:cNvPr>
          <p:cNvSpPr txBox="1"/>
          <p:nvPr/>
        </p:nvSpPr>
        <p:spPr>
          <a:xfrm>
            <a:off x="406084" y="3266671"/>
            <a:ext cx="8229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#manual</a:t>
            </a:r>
          </a:p>
          <a:p>
            <a:r>
              <a:rPr lang="fr-FR" sz="1600" dirty="0"/>
              <a:t>X_train1, </a:t>
            </a:r>
            <a:r>
              <a:rPr lang="fr-FR" sz="1600" dirty="0" err="1"/>
              <a:t>X_validate</a:t>
            </a:r>
            <a:r>
              <a:rPr lang="fr-FR" sz="1600" dirty="0"/>
              <a:t>, Y_train1, </a:t>
            </a:r>
            <a:r>
              <a:rPr lang="fr-FR" sz="1600" dirty="0" err="1"/>
              <a:t>Y_validate</a:t>
            </a:r>
            <a:r>
              <a:rPr lang="fr-FR" sz="1600" dirty="0"/>
              <a:t> = </a:t>
            </a:r>
            <a:r>
              <a:rPr lang="fr-FR" sz="1600" dirty="0" err="1"/>
              <a:t>train_test_split</a:t>
            </a:r>
            <a:r>
              <a:rPr lang="fr-FR" sz="1600" dirty="0"/>
              <a:t>(</a:t>
            </a:r>
            <a:r>
              <a:rPr lang="fr-FR" sz="1600" dirty="0" err="1"/>
              <a:t>X_train,Y_train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68770A-38CE-4B3B-87C8-27ADE203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10739"/>
            <a:ext cx="8229600" cy="1143000"/>
          </a:xfrm>
        </p:spPr>
        <p:txBody>
          <a:bodyPr/>
          <a:lstStyle/>
          <a:p>
            <a:r>
              <a:rPr lang="en-US" dirty="0"/>
              <a:t>For Tree - Classifier Optimization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86FDE-C61D-4F6B-B635-73AE204F76D6}"/>
              </a:ext>
            </a:extLst>
          </p:cNvPr>
          <p:cNvSpPr txBox="1"/>
          <p:nvPr/>
        </p:nvSpPr>
        <p:spPr>
          <a:xfrm>
            <a:off x="406084" y="3851614"/>
            <a:ext cx="835719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for </a:t>
            </a:r>
            <a:r>
              <a:rPr lang="en-US" sz="1600" dirty="0" err="1"/>
              <a:t>i</a:t>
            </a:r>
            <a:r>
              <a:rPr lang="en-US" sz="1600" dirty="0"/>
              <a:t> in range(10):</a:t>
            </a:r>
          </a:p>
          <a:p>
            <a:r>
              <a:rPr lang="en-US" sz="1600" dirty="0"/>
              <a:t>    print(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r>
              <a:rPr lang="en-US" sz="1600" dirty="0"/>
              <a:t>    model = </a:t>
            </a:r>
            <a:r>
              <a:rPr lang="en-US" sz="1600" dirty="0" err="1"/>
              <a:t>DecisionTreeClassifier</a:t>
            </a:r>
            <a:r>
              <a:rPr lang="en-US" sz="1600" dirty="0"/>
              <a:t>(</a:t>
            </a:r>
            <a:r>
              <a:rPr lang="en-US" sz="1600" dirty="0" err="1"/>
              <a:t>max_depth</a:t>
            </a:r>
            <a:r>
              <a:rPr lang="en-US" sz="1600" dirty="0"/>
              <a:t> = i+1)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model.fit</a:t>
            </a:r>
            <a:r>
              <a:rPr lang="en-US" sz="1600" dirty="0"/>
              <a:t>(X_train1, Y_train1)</a:t>
            </a:r>
          </a:p>
          <a:p>
            <a:r>
              <a:rPr lang="en-US" sz="1600" dirty="0"/>
              <a:t>    pred = </a:t>
            </a:r>
            <a:r>
              <a:rPr lang="en-US" sz="1600" dirty="0" err="1"/>
              <a:t>model.predict</a:t>
            </a:r>
            <a:r>
              <a:rPr lang="en-US" sz="1600" dirty="0"/>
              <a:t>(</a:t>
            </a:r>
            <a:r>
              <a:rPr lang="en-US" sz="1600" dirty="0" err="1"/>
              <a:t>X_validate</a:t>
            </a:r>
            <a:r>
              <a:rPr lang="en-US" sz="1600" dirty="0"/>
              <a:t>)</a:t>
            </a:r>
          </a:p>
          <a:p>
            <a:r>
              <a:rPr lang="en-US" sz="1600" dirty="0"/>
              <a:t>    cm = </a:t>
            </a:r>
            <a:r>
              <a:rPr lang="en-US" sz="1600" dirty="0" err="1"/>
              <a:t>confusion_matrix</a:t>
            </a:r>
            <a:r>
              <a:rPr lang="en-US" sz="1600" dirty="0"/>
              <a:t>(</a:t>
            </a:r>
            <a:r>
              <a:rPr lang="en-US" sz="1600" dirty="0" err="1"/>
              <a:t>Y_validate</a:t>
            </a:r>
            <a:r>
              <a:rPr lang="en-US" sz="1600" dirty="0"/>
              <a:t>, pred)</a:t>
            </a:r>
          </a:p>
          <a:p>
            <a:r>
              <a:rPr lang="en-US" sz="1600" dirty="0"/>
              <a:t>    accuracy = (cm[0,0] + cm[1,1])/sum(sum(cm))</a:t>
            </a:r>
          </a:p>
          <a:p>
            <a:r>
              <a:rPr lang="en-US" sz="1600" dirty="0"/>
              <a:t>    print(accuracy)</a:t>
            </a:r>
            <a:endParaRPr lang="en-SG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302D4-2625-3077-2CBD-6311783BAFF4}"/>
              </a:ext>
            </a:extLst>
          </p:cNvPr>
          <p:cNvSpPr txBox="1"/>
          <p:nvPr/>
        </p:nvSpPr>
        <p:spPr>
          <a:xfrm>
            <a:off x="318012" y="1108760"/>
            <a:ext cx="8507975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 dirty="0">
                <a:ea typeface="+mn-lt"/>
                <a:cs typeface="+mn-lt"/>
              </a:rPr>
              <a:t>#using grid</a:t>
            </a:r>
          </a:p>
          <a:p>
            <a:r>
              <a:rPr lang="en-SG" sz="1600" dirty="0">
                <a:ea typeface="+mn-lt"/>
                <a:cs typeface="+mn-lt"/>
              </a:rPr>
              <a:t>from </a:t>
            </a:r>
            <a:r>
              <a:rPr lang="en-SG" sz="1600" dirty="0" err="1">
                <a:ea typeface="+mn-lt"/>
                <a:cs typeface="+mn-lt"/>
              </a:rPr>
              <a:t>sklearn.model_selection</a:t>
            </a:r>
            <a:r>
              <a:rPr lang="en-SG" sz="1600" dirty="0">
                <a:ea typeface="+mn-lt"/>
                <a:cs typeface="+mn-lt"/>
              </a:rPr>
              <a:t> import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endParaRPr lang="en-SG" sz="1600" dirty="0">
              <a:ea typeface="+mn-lt"/>
              <a:cs typeface="+mn-lt"/>
            </a:endParaRPr>
          </a:p>
          <a:p>
            <a:r>
              <a:rPr lang="en-SG" sz="1600" dirty="0">
                <a:ea typeface="+mn-lt"/>
                <a:cs typeface="+mn-lt"/>
              </a:rPr>
              <a:t>model = </a:t>
            </a:r>
            <a:r>
              <a:rPr lang="en-SG" sz="1600" dirty="0" err="1">
                <a:ea typeface="+mn-lt"/>
                <a:cs typeface="+mn-lt"/>
              </a:rPr>
              <a:t>tree.DecisionTreeClassifier</a:t>
            </a:r>
            <a:r>
              <a:rPr lang="en-SG" sz="1600" dirty="0">
                <a:ea typeface="+mn-lt"/>
                <a:cs typeface="+mn-lt"/>
              </a:rPr>
              <a:t>()</a:t>
            </a:r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r>
              <a:rPr lang="en-SG" sz="1600" dirty="0">
                <a:ea typeface="+mn-lt"/>
                <a:cs typeface="+mn-lt"/>
              </a:rPr>
              <a:t>(estimator = model, </a:t>
            </a:r>
            <a:r>
              <a:rPr lang="en-SG" sz="1600" dirty="0" err="1">
                <a:ea typeface="+mn-lt"/>
                <a:cs typeface="+mn-lt"/>
              </a:rPr>
              <a:t>param_grid</a:t>
            </a:r>
            <a:r>
              <a:rPr lang="en-SG" sz="1600" dirty="0">
                <a:ea typeface="+mn-lt"/>
                <a:cs typeface="+mn-lt"/>
              </a:rPr>
              <a:t> = </a:t>
            </a:r>
            <a:r>
              <a:rPr lang="en-SG" sz="1600" dirty="0" err="1">
                <a:ea typeface="+mn-lt"/>
                <a:cs typeface="+mn-lt"/>
              </a:rPr>
              <a:t>dict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max_depth</a:t>
            </a:r>
            <a:r>
              <a:rPr lang="en-SG" sz="1600" dirty="0">
                <a:ea typeface="+mn-lt"/>
                <a:cs typeface="+mn-lt"/>
              </a:rPr>
              <a:t> = [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for 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in range(1, 20)]),cv=10)</a:t>
            </a: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grid.fit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X_train</a:t>
            </a:r>
            <a:r>
              <a:rPr lang="en-SG" sz="1600" dirty="0">
                <a:ea typeface="+mn-lt"/>
                <a:cs typeface="+mn-lt"/>
              </a:rPr>
              <a:t>, </a:t>
            </a:r>
            <a:r>
              <a:rPr lang="en-SG" sz="1600" dirty="0" err="1">
                <a:ea typeface="+mn-lt"/>
                <a:cs typeface="+mn-lt"/>
              </a:rPr>
              <a:t>Y_train</a:t>
            </a:r>
            <a:r>
              <a:rPr lang="en-SG" sz="1600" dirty="0">
                <a:ea typeface="+mn-lt"/>
                <a:cs typeface="+mn-lt"/>
              </a:rPr>
              <a:t>)</a:t>
            </a:r>
          </a:p>
          <a:p>
            <a:r>
              <a:rPr lang="en-SG" sz="1600" dirty="0" err="1">
                <a:ea typeface="+mn-lt"/>
                <a:cs typeface="+mn-lt"/>
              </a:rPr>
              <a:t>grid.best_params</a:t>
            </a:r>
            <a:r>
              <a:rPr lang="en-SG" sz="1600" dirty="0">
                <a:ea typeface="+mn-lt"/>
                <a:cs typeface="+mn-lt"/>
              </a:rPr>
              <a:t>_</a:t>
            </a:r>
          </a:p>
          <a:p>
            <a:r>
              <a:rPr lang="en-SG" sz="1600" dirty="0" err="1">
                <a:ea typeface="+mn-lt"/>
                <a:cs typeface="+mn-lt"/>
              </a:rPr>
              <a:t>grid.best_score</a:t>
            </a:r>
            <a:r>
              <a:rPr lang="en-SG" sz="1600" dirty="0">
                <a:ea typeface="+mn-lt"/>
                <a:cs typeface="+mn-lt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709009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C32F-3987-4EFD-BD58-87369595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2038"/>
            <a:ext cx="8229600" cy="1143000"/>
          </a:xfrm>
        </p:spPr>
        <p:txBody>
          <a:bodyPr/>
          <a:lstStyle/>
          <a:p>
            <a:r>
              <a:rPr lang="en-SG" dirty="0"/>
              <a:t>For Tree - Regressor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C5660-D78F-4AC8-8D77-B3498C12962C}"/>
              </a:ext>
            </a:extLst>
          </p:cNvPr>
          <p:cNvSpPr txBox="1"/>
          <p:nvPr/>
        </p:nvSpPr>
        <p:spPr>
          <a:xfrm>
            <a:off x="313361" y="1646860"/>
            <a:ext cx="77518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for </a:t>
            </a:r>
            <a:r>
              <a:rPr lang="en-SG" err="1"/>
              <a:t>i</a:t>
            </a:r>
            <a:r>
              <a:rPr lang="en-SG"/>
              <a:t> in range(20):</a:t>
            </a:r>
          </a:p>
          <a:p>
            <a:r>
              <a:rPr lang="en-SG"/>
              <a:t>    print(</a:t>
            </a:r>
            <a:r>
              <a:rPr lang="en-SG" err="1"/>
              <a:t>i</a:t>
            </a:r>
            <a:r>
              <a:rPr lang="en-SG"/>
              <a:t>)</a:t>
            </a:r>
          </a:p>
          <a:p>
            <a:r>
              <a:rPr lang="en-SG"/>
              <a:t>    model = </a:t>
            </a:r>
            <a:r>
              <a:rPr lang="en-SG" err="1"/>
              <a:t>DecisionTreeRegressor</a:t>
            </a:r>
            <a:r>
              <a:rPr lang="en-SG"/>
              <a:t>(</a:t>
            </a:r>
            <a:r>
              <a:rPr lang="en-SG" err="1"/>
              <a:t>max_depth</a:t>
            </a:r>
            <a:r>
              <a:rPr lang="en-SG"/>
              <a:t>= i+2)</a:t>
            </a:r>
          </a:p>
          <a:p>
            <a:r>
              <a:rPr lang="en-SG"/>
              <a:t>    </a:t>
            </a:r>
            <a:r>
              <a:rPr lang="en-SG" err="1"/>
              <a:t>model.fit</a:t>
            </a:r>
            <a:r>
              <a:rPr lang="en-SG"/>
              <a:t>(X_train1, Y_train1)</a:t>
            </a:r>
          </a:p>
          <a:p>
            <a:r>
              <a:rPr lang="en-SG"/>
              <a:t>    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X_validate</a:t>
            </a:r>
            <a:r>
              <a:rPr lang="en-SG"/>
              <a:t>)</a:t>
            </a:r>
          </a:p>
          <a:p>
            <a:r>
              <a:rPr lang="en-SG"/>
              <a:t>    </a:t>
            </a:r>
            <a:r>
              <a:rPr lang="en-SG" err="1"/>
              <a:t>rmse</a:t>
            </a:r>
            <a:r>
              <a:rPr lang="en-SG"/>
              <a:t> =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Y_validate</a:t>
            </a:r>
            <a:r>
              <a:rPr lang="en-SG"/>
              <a:t>, pred) ** 0.5</a:t>
            </a:r>
          </a:p>
          <a:p>
            <a:r>
              <a:rPr lang="en-SG"/>
              <a:t>    print(</a:t>
            </a:r>
            <a:r>
              <a:rPr lang="en-SG" err="1"/>
              <a:t>rmse</a:t>
            </a:r>
            <a:r>
              <a:rPr lang="en-SG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F93D-F741-3AD0-D575-A15503FA0F0A}"/>
              </a:ext>
            </a:extLst>
          </p:cNvPr>
          <p:cNvSpPr txBox="1"/>
          <p:nvPr/>
        </p:nvSpPr>
        <p:spPr>
          <a:xfrm>
            <a:off x="313360" y="995127"/>
            <a:ext cx="7575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#manual</a:t>
            </a:r>
          </a:p>
          <a:p>
            <a:r>
              <a:rPr lang="fr-FR" sz="1800" dirty="0"/>
              <a:t>X_train1, </a:t>
            </a:r>
            <a:r>
              <a:rPr lang="fr-FR" sz="1800" dirty="0" err="1"/>
              <a:t>X_validate</a:t>
            </a:r>
            <a:r>
              <a:rPr lang="fr-FR" sz="1800" dirty="0"/>
              <a:t>, Y_train1, </a:t>
            </a:r>
            <a:r>
              <a:rPr lang="fr-FR" sz="1800" dirty="0" err="1"/>
              <a:t>Y_validate</a:t>
            </a:r>
            <a:r>
              <a:rPr lang="fr-FR" sz="1800" dirty="0"/>
              <a:t> = </a:t>
            </a:r>
            <a:r>
              <a:rPr lang="fr-FR" sz="1800" dirty="0" err="1"/>
              <a:t>train_test_split</a:t>
            </a:r>
            <a:r>
              <a:rPr lang="fr-FR" sz="1800" dirty="0"/>
              <a:t>(</a:t>
            </a:r>
            <a:r>
              <a:rPr lang="fr-FR" sz="1800" dirty="0" err="1"/>
              <a:t>X_train,Y_train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576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1CB5-0F9F-0494-78CF-19535584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76" y="46797"/>
            <a:ext cx="8229600" cy="1143000"/>
          </a:xfrm>
        </p:spPr>
        <p:txBody>
          <a:bodyPr/>
          <a:lstStyle/>
          <a:p>
            <a:r>
              <a:rPr lang="en-SG" dirty="0"/>
              <a:t>For Regression - VIF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BCF2A-4E2D-2B5D-E9EA-86C9D4A396DD}"/>
              </a:ext>
            </a:extLst>
          </p:cNvPr>
          <p:cNvSpPr txBox="1"/>
          <p:nvPr/>
        </p:nvSpPr>
        <p:spPr>
          <a:xfrm>
            <a:off x="356516" y="1248021"/>
            <a:ext cx="76190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#vif to check collinearity 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#1 = not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#Between 1 and 5 = moderately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#Greater than 5 = highly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from </a:t>
            </a:r>
            <a:r>
              <a:rPr lang="en-SG" sz="1600" dirty="0" err="1">
                <a:solidFill>
                  <a:srgbClr val="FF0000"/>
                </a:solidFill>
              </a:rPr>
              <a:t>statsmodels.stats.outliers_influence</a:t>
            </a:r>
            <a:r>
              <a:rPr lang="en-SG" sz="1600" dirty="0">
                <a:solidFill>
                  <a:srgbClr val="FF0000"/>
                </a:solidFill>
              </a:rPr>
              <a:t> import </a:t>
            </a:r>
            <a:r>
              <a:rPr lang="en-SG" sz="1600" dirty="0" err="1">
                <a:solidFill>
                  <a:srgbClr val="FF0000"/>
                </a:solidFill>
              </a:rPr>
              <a:t>variance_inflation_factor</a:t>
            </a:r>
            <a:endParaRPr lang="en-SG" sz="1600" dirty="0">
              <a:solidFill>
                <a:srgbClr val="FF0000"/>
              </a:solidFill>
            </a:endParaRP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 = </a:t>
            </a:r>
            <a:r>
              <a:rPr lang="en-SG" sz="1600" dirty="0" err="1">
                <a:solidFill>
                  <a:srgbClr val="FF0000"/>
                </a:solidFill>
              </a:rPr>
              <a:t>pd.DataFrame</a:t>
            </a:r>
            <a:r>
              <a:rPr lang="en-SG" sz="1600" dirty="0">
                <a:solidFill>
                  <a:srgbClr val="FF0000"/>
                </a:solidFill>
              </a:rPr>
              <a:t>()</a:t>
            </a: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["feature"] = </a:t>
            </a:r>
            <a:r>
              <a:rPr lang="en-SG" sz="1600" dirty="0" err="1">
                <a:solidFill>
                  <a:srgbClr val="FF0000"/>
                </a:solidFill>
              </a:rPr>
              <a:t>X.columns</a:t>
            </a:r>
            <a:endParaRPr lang="en-SG" sz="1600" dirty="0">
              <a:solidFill>
                <a:srgbClr val="FF0000"/>
              </a:solidFill>
            </a:endParaRP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["VIF"] = [</a:t>
            </a:r>
            <a:r>
              <a:rPr lang="en-SG" sz="1600" dirty="0" err="1">
                <a:solidFill>
                  <a:srgbClr val="FF0000"/>
                </a:solidFill>
              </a:rPr>
              <a:t>variance_inflation_factor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X.values</a:t>
            </a:r>
            <a:r>
              <a:rPr lang="en-SG" sz="1600" dirty="0">
                <a:solidFill>
                  <a:srgbClr val="FF0000"/>
                </a:solidFill>
              </a:rPr>
              <a:t>, </a:t>
            </a:r>
            <a:r>
              <a:rPr lang="en-SG" sz="1600" dirty="0" err="1">
                <a:solidFill>
                  <a:srgbClr val="FF0000"/>
                </a:solidFill>
              </a:rPr>
              <a:t>i</a:t>
            </a:r>
            <a:r>
              <a:rPr lang="en-SG" sz="1600" dirty="0">
                <a:solidFill>
                  <a:srgbClr val="FF0000"/>
                </a:solidFill>
              </a:rPr>
              <a:t>) for </a:t>
            </a:r>
            <a:r>
              <a:rPr lang="en-SG" sz="1600" dirty="0" err="1">
                <a:solidFill>
                  <a:srgbClr val="FF0000"/>
                </a:solidFill>
              </a:rPr>
              <a:t>i</a:t>
            </a:r>
            <a:r>
              <a:rPr lang="en-SG" sz="1600" dirty="0">
                <a:solidFill>
                  <a:srgbClr val="FF0000"/>
                </a:solidFill>
              </a:rPr>
              <a:t> in range(</a:t>
            </a:r>
            <a:r>
              <a:rPr lang="en-SG" sz="1600" dirty="0" err="1">
                <a:solidFill>
                  <a:srgbClr val="FF0000"/>
                </a:solidFill>
              </a:rPr>
              <a:t>len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X.columns</a:t>
            </a:r>
            <a:r>
              <a:rPr lang="en-SG" sz="1600" dirty="0">
                <a:solidFill>
                  <a:srgbClr val="FF0000"/>
                </a:solidFill>
              </a:rPr>
              <a:t>))]</a:t>
            </a:r>
          </a:p>
          <a:p>
            <a:r>
              <a:rPr lang="en-SG" sz="1600" dirty="0">
                <a:solidFill>
                  <a:srgbClr val="FF0000"/>
                </a:solidFill>
              </a:rPr>
              <a:t>print(</a:t>
            </a:r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542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1CB5-0F9F-0494-78CF-19535584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For Regression – QQ, </a:t>
            </a:r>
            <a:r>
              <a:rPr lang="en-SG" dirty="0" err="1"/>
              <a:t>Anova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74B9-58D0-0D4E-FF70-70B715F34B5C}"/>
              </a:ext>
            </a:extLst>
          </p:cNvPr>
          <p:cNvSpPr txBox="1"/>
          <p:nvPr/>
        </p:nvSpPr>
        <p:spPr>
          <a:xfrm>
            <a:off x="560977" y="15577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QQ plot (check Heteroscedasticity)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07749-59A2-CC22-55BF-F88033EF0D77}"/>
              </a:ext>
            </a:extLst>
          </p:cNvPr>
          <p:cNvSpPr txBox="1"/>
          <p:nvPr/>
        </p:nvSpPr>
        <p:spPr>
          <a:xfrm>
            <a:off x="560977" y="1927033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statsmodels.api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sm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from matplotlib import </a:t>
            </a:r>
            <a:r>
              <a:rPr lang="en-SG" dirty="0" err="1">
                <a:solidFill>
                  <a:srgbClr val="FF0000"/>
                </a:solidFill>
              </a:rPr>
              <a:t>pyplot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plt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mod_fit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sm.OLS</a:t>
            </a:r>
            <a:r>
              <a:rPr lang="en-SG" dirty="0">
                <a:solidFill>
                  <a:srgbClr val="FF0000"/>
                </a:solidFill>
              </a:rPr>
              <a:t>(Y,X).fit()</a:t>
            </a:r>
          </a:p>
          <a:p>
            <a:r>
              <a:rPr lang="en-SG" dirty="0">
                <a:solidFill>
                  <a:srgbClr val="FF0000"/>
                </a:solidFill>
              </a:rPr>
              <a:t>res = </a:t>
            </a:r>
            <a:r>
              <a:rPr lang="en-SG" dirty="0" err="1">
                <a:solidFill>
                  <a:srgbClr val="FF0000"/>
                </a:solidFill>
              </a:rPr>
              <a:t>mod_fit.resid</a:t>
            </a:r>
            <a:r>
              <a:rPr lang="en-SG" dirty="0">
                <a:solidFill>
                  <a:srgbClr val="FF0000"/>
                </a:solidFill>
              </a:rPr>
              <a:t> # residuals</a:t>
            </a:r>
          </a:p>
          <a:p>
            <a:r>
              <a:rPr lang="en-SG" dirty="0">
                <a:solidFill>
                  <a:srgbClr val="FF0000"/>
                </a:solidFill>
              </a:rPr>
              <a:t>fig = </a:t>
            </a:r>
            <a:r>
              <a:rPr lang="en-SG" dirty="0" err="1">
                <a:solidFill>
                  <a:srgbClr val="FF0000"/>
                </a:solidFill>
              </a:rPr>
              <a:t>sm.qqplot</a:t>
            </a:r>
            <a:r>
              <a:rPr lang="en-SG" dirty="0">
                <a:solidFill>
                  <a:srgbClr val="FF0000"/>
                </a:solidFill>
              </a:rPr>
              <a:t>(res)</a:t>
            </a:r>
          </a:p>
          <a:p>
            <a:r>
              <a:rPr lang="en-SG" dirty="0" err="1">
                <a:solidFill>
                  <a:srgbClr val="FF0000"/>
                </a:solidFill>
              </a:rPr>
              <a:t>plt.show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56D4B-C682-AA37-47AF-D66AAF96C926}"/>
              </a:ext>
            </a:extLst>
          </p:cNvPr>
          <p:cNvSpPr txBox="1"/>
          <p:nvPr/>
        </p:nvSpPr>
        <p:spPr>
          <a:xfrm>
            <a:off x="628184" y="38855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Anova</a:t>
            </a:r>
            <a:r>
              <a:rPr lang="en-SG" dirty="0"/>
              <a:t> (check significant)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103E8-EB2F-4604-DDE0-169F228667DF}"/>
              </a:ext>
            </a:extLst>
          </p:cNvPr>
          <p:cNvSpPr txBox="1"/>
          <p:nvPr/>
        </p:nvSpPr>
        <p:spPr>
          <a:xfrm>
            <a:off x="597411" y="4181976"/>
            <a:ext cx="463354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statsmodels.formula.api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statsmodels.stats.anova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model =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r>
              <a:rPr lang="en-US" dirty="0">
                <a:solidFill>
                  <a:srgbClr val="FF0000"/>
                </a:solidFill>
              </a:rPr>
              <a:t>("Y ~ X",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).fit()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model.summary</a:t>
            </a:r>
            <a:r>
              <a:rPr lang="en-US" dirty="0">
                <a:solidFill>
                  <a:srgbClr val="FF0000"/>
                </a:solidFill>
              </a:rPr>
              <a:t>())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r>
              <a:rPr lang="en-US" dirty="0">
                <a:solidFill>
                  <a:srgbClr val="FF0000"/>
                </a:solidFill>
              </a:rPr>
              <a:t>(model)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print('\</a:t>
            </a:r>
            <a:r>
              <a:rPr lang="en-US" dirty="0" err="1">
                <a:solidFill>
                  <a:srgbClr val="FF0000"/>
                </a:solidFill>
              </a:rPr>
              <a:t>nANOVA</a:t>
            </a:r>
            <a:r>
              <a:rPr lang="en-US" dirty="0">
                <a:solidFill>
                  <a:srgbClr val="FF0000"/>
                </a:solidFill>
              </a:rPr>
              <a:t> results')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238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5D1F-DB02-1E5C-21D5-C0DAFD50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67" y="4067885"/>
            <a:ext cx="8229600" cy="1143000"/>
          </a:xfrm>
        </p:spPr>
        <p:txBody>
          <a:bodyPr/>
          <a:lstStyle/>
          <a:p>
            <a:r>
              <a:rPr lang="en-SG" dirty="0"/>
              <a:t>Part I Regression Theory</a:t>
            </a:r>
          </a:p>
        </p:txBody>
      </p:sp>
    </p:spTree>
    <p:extLst>
      <p:ext uri="{BB962C8B-B14F-4D97-AF65-F5344CB8AC3E}">
        <p14:creationId xmlns:p14="http://schemas.microsoft.com/office/powerpoint/2010/main" val="4103466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4BA30-DF5D-8FFB-2B25-BDE91825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61" y="4009318"/>
            <a:ext cx="8229600" cy="1143000"/>
          </a:xfrm>
        </p:spPr>
        <p:txBody>
          <a:bodyPr/>
          <a:lstStyle/>
          <a:p>
            <a:r>
              <a:rPr lang="en-GB" dirty="0">
                <a:cs typeface="Arial"/>
              </a:rPr>
              <a:t>Part III Examples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037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547" y="1690689"/>
            <a:ext cx="7824551" cy="5092804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3600"/>
              <a:t>Y has a linear relationship with the </a:t>
            </a:r>
            <a:r>
              <a:rPr lang="en-US" sz="3600" err="1"/>
              <a:t>Xs</a:t>
            </a:r>
            <a:r>
              <a:rPr lang="en-US" sz="360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1327-C42A-4B0F-91CB-6F1EC709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544" y="2417994"/>
            <a:ext cx="5395428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3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7599-52DF-405A-966A-C4FDB9E1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117" y="3954104"/>
            <a:ext cx="2748337" cy="1143000"/>
          </a:xfrm>
        </p:spPr>
        <p:txBody>
          <a:bodyPr/>
          <a:lstStyle/>
          <a:p>
            <a:r>
              <a:rPr lang="en-US"/>
              <a:t>Regression in R</a:t>
            </a:r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E2BD65-1221-4DDA-9A2E-4136B81214CC}"/>
                  </a:ext>
                </a:extLst>
              </p14:cNvPr>
              <p14:cNvContentPartPr/>
              <p14:nvPr/>
            </p14:nvContentPartPr>
            <p14:xfrm>
              <a:off x="-1654556" y="551666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E2BD65-1221-4DDA-9A2E-4136B8121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63556" y="55080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27F6FF-0742-427C-93C4-EB81E36B5E35}"/>
                  </a:ext>
                </a:extLst>
              </p14:cNvPr>
              <p14:cNvContentPartPr/>
              <p14:nvPr/>
            </p14:nvContentPartPr>
            <p14:xfrm>
              <a:off x="2311564" y="285590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27F6FF-0742-427C-93C4-EB81E36B5E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2564" y="28472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D58AAF8-2F46-44E4-B69A-0DEE82FF0D75}"/>
              </a:ext>
            </a:extLst>
          </p:cNvPr>
          <p:cNvSpPr txBox="1"/>
          <p:nvPr/>
        </p:nvSpPr>
        <p:spPr>
          <a:xfrm>
            <a:off x="138137" y="374784"/>
            <a:ext cx="8868446" cy="59093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/>
              <a:t>dt = read.csv("C:/Users/Teoh Teik Teo/OneDrive - TSS Global </a:t>
            </a:r>
            <a:r>
              <a:rPr lang="en-SG" err="1"/>
              <a:t>Pte.</a:t>
            </a:r>
            <a:r>
              <a:rPr lang="en-SG"/>
              <a:t> Ltd/TT Library/AI Model/Data/DBS_SingDollar.csv") #alternatively read.csv</a:t>
            </a:r>
            <a:endParaRPr lang="en-US"/>
          </a:p>
          <a:p>
            <a:r>
              <a:rPr lang="en-SG"/>
              <a:t>model=</a:t>
            </a:r>
            <a:r>
              <a:rPr lang="en-SG" err="1"/>
              <a:t>lm</a:t>
            </a:r>
            <a:r>
              <a:rPr lang="en-SG"/>
              <a:t>(</a:t>
            </a:r>
            <a:r>
              <a:rPr lang="en-SG" err="1"/>
              <a:t>dt$DBS</a:t>
            </a:r>
            <a:r>
              <a:rPr lang="en-SG"/>
              <a:t> ~ </a:t>
            </a:r>
            <a:r>
              <a:rPr lang="en-SG" err="1"/>
              <a:t>dt$SGD</a:t>
            </a:r>
            <a:r>
              <a:rPr lang="en-SG"/>
              <a:t>)</a:t>
            </a:r>
          </a:p>
          <a:p>
            <a:r>
              <a:rPr lang="en-SG"/>
              <a:t>summary(model)</a:t>
            </a:r>
          </a:p>
          <a:p>
            <a:endParaRPr lang="en-SG"/>
          </a:p>
          <a:p>
            <a:r>
              <a:rPr lang="en-SG"/>
              <a:t>pred = predict(model)</a:t>
            </a:r>
          </a:p>
          <a:p>
            <a:r>
              <a:rPr lang="en-SG"/>
              <a:t>err = </a:t>
            </a:r>
            <a:r>
              <a:rPr lang="en-SG" err="1"/>
              <a:t>dt$DBS</a:t>
            </a:r>
            <a:r>
              <a:rPr lang="en-SG"/>
              <a:t> - pred</a:t>
            </a:r>
          </a:p>
          <a:p>
            <a:r>
              <a:rPr lang="en-SG" err="1"/>
              <a:t>rmse</a:t>
            </a:r>
            <a:r>
              <a:rPr lang="en-SG"/>
              <a:t>=(mean(err^2)^0.5)</a:t>
            </a:r>
          </a:p>
          <a:p>
            <a:r>
              <a:rPr lang="en-SG"/>
              <a:t>print(</a:t>
            </a:r>
            <a:r>
              <a:rPr lang="en-SG" err="1"/>
              <a:t>rmse</a:t>
            </a:r>
            <a:r>
              <a:rPr lang="en-SG"/>
              <a:t>)</a:t>
            </a:r>
          </a:p>
          <a:p>
            <a:endParaRPr lang="en-SG"/>
          </a:p>
          <a:p>
            <a:r>
              <a:rPr lang="en-SG"/>
              <a:t>dt$SGD2 = dt$SGD^2</a:t>
            </a:r>
          </a:p>
          <a:p>
            <a:r>
              <a:rPr lang="en-SG"/>
              <a:t>model=</a:t>
            </a:r>
            <a:r>
              <a:rPr lang="en-SG" err="1"/>
              <a:t>lm</a:t>
            </a:r>
            <a:r>
              <a:rPr lang="en-SG"/>
              <a:t>(</a:t>
            </a:r>
            <a:r>
              <a:rPr lang="en-SG" err="1"/>
              <a:t>dt$DBS</a:t>
            </a:r>
            <a:r>
              <a:rPr lang="en-SG"/>
              <a:t> ~ </a:t>
            </a:r>
            <a:r>
              <a:rPr lang="en-SG" err="1"/>
              <a:t>dt$SGD</a:t>
            </a:r>
            <a:r>
              <a:rPr lang="en-SG"/>
              <a:t> + dt$SGD2)</a:t>
            </a:r>
          </a:p>
          <a:p>
            <a:r>
              <a:rPr lang="en-SG"/>
              <a:t>summary(model)</a:t>
            </a:r>
          </a:p>
          <a:p>
            <a:r>
              <a:rPr lang="en-SG"/>
              <a:t>pred = predict(model, </a:t>
            </a:r>
            <a:r>
              <a:rPr lang="en-SG" err="1"/>
              <a:t>newdata</a:t>
            </a:r>
            <a:r>
              <a:rPr lang="en-SG"/>
              <a:t> = dt)</a:t>
            </a:r>
          </a:p>
          <a:p>
            <a:r>
              <a:rPr lang="en-SG"/>
              <a:t>err=</a:t>
            </a:r>
            <a:r>
              <a:rPr lang="en-SG" err="1"/>
              <a:t>dt$DBS</a:t>
            </a:r>
            <a:r>
              <a:rPr lang="en-SG"/>
              <a:t> - pred</a:t>
            </a:r>
          </a:p>
          <a:p>
            <a:r>
              <a:rPr lang="en-SG" err="1"/>
              <a:t>rmse</a:t>
            </a:r>
            <a:r>
              <a:rPr lang="en-SG"/>
              <a:t> = (mean(err^2)^0.5)</a:t>
            </a:r>
          </a:p>
          <a:p>
            <a:r>
              <a:rPr lang="en-SG"/>
              <a:t>print(</a:t>
            </a:r>
            <a:r>
              <a:rPr lang="en-SG" err="1"/>
              <a:t>rmse</a:t>
            </a:r>
            <a:r>
              <a:rPr lang="en-SG"/>
              <a:t>)</a:t>
            </a:r>
          </a:p>
          <a:p>
            <a:endParaRPr lang="en-SG"/>
          </a:p>
          <a:p>
            <a:r>
              <a:rPr lang="en-SG"/>
              <a:t>plot(</a:t>
            </a:r>
            <a:r>
              <a:rPr lang="en-SG" err="1"/>
              <a:t>dt$SGD</a:t>
            </a:r>
            <a:r>
              <a:rPr lang="en-SG"/>
              <a:t>, </a:t>
            </a:r>
            <a:r>
              <a:rPr lang="en-SG" err="1"/>
              <a:t>dt$DBS</a:t>
            </a:r>
            <a:r>
              <a:rPr lang="en-SG"/>
              <a:t>, main="Regression", </a:t>
            </a:r>
            <a:r>
              <a:rPr lang="en-SG" err="1"/>
              <a:t>xlab</a:t>
            </a:r>
            <a:r>
              <a:rPr lang="en-SG"/>
              <a:t> = "SGD", </a:t>
            </a:r>
            <a:r>
              <a:rPr lang="en-SG" err="1"/>
              <a:t>ylab</a:t>
            </a:r>
            <a:r>
              <a:rPr lang="en-SG"/>
              <a:t>="DBS")</a:t>
            </a:r>
          </a:p>
          <a:p>
            <a:r>
              <a:rPr lang="en-SG" err="1"/>
              <a:t>abline</a:t>
            </a:r>
            <a:r>
              <a:rPr lang="en-SG"/>
              <a:t>(model)</a:t>
            </a:r>
            <a:endParaRPr lang="en-SG">
              <a:cs typeface="Calibri"/>
            </a:endParaRP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5739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4B03-8223-4918-BD22-127BB63D7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44" y="970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Regression:</a:t>
            </a:r>
            <a:br>
              <a:rPr lang="en-US"/>
            </a:br>
            <a:r>
              <a:rPr lang="en-US"/>
              <a:t>model=</a:t>
            </a:r>
            <a:r>
              <a:rPr lang="en-US" err="1"/>
              <a:t>lm</a:t>
            </a:r>
            <a:r>
              <a:rPr lang="en-US"/>
              <a:t>(</a:t>
            </a:r>
            <a:r>
              <a:rPr lang="en-US" err="1"/>
              <a:t>dt$DBS</a:t>
            </a:r>
            <a:r>
              <a:rPr lang="en-US"/>
              <a:t> ~ </a:t>
            </a:r>
            <a:r>
              <a:rPr lang="en-US" err="1"/>
              <a:t>dt$SGD</a:t>
            </a:r>
            <a:r>
              <a:rPr lang="en-US"/>
              <a:t>)</a:t>
            </a:r>
            <a:br>
              <a:rPr lang="en-US"/>
            </a:br>
            <a:r>
              <a:rPr lang="en-US"/>
              <a:t>summary(model)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1955D-B854-4652-AA83-20F150E5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0EE3A-2F58-4789-A440-F1A69577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68655"/>
            <a:ext cx="6305550" cy="3667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6230B-5E3D-465D-9924-B282AFAE8494}"/>
              </a:ext>
            </a:extLst>
          </p:cNvPr>
          <p:cNvSpPr txBox="1"/>
          <p:nvPr/>
        </p:nvSpPr>
        <p:spPr>
          <a:xfrm>
            <a:off x="5507146" y="2192999"/>
            <a:ext cx="2854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P-value is very low =&gt; SGD is a significant predictor of DBS Share Price or can refer to the star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9D206-A322-4147-87A3-7342A7E73079}"/>
              </a:ext>
            </a:extLst>
          </p:cNvPr>
          <p:cNvSpPr txBox="1"/>
          <p:nvPr/>
        </p:nvSpPr>
        <p:spPr>
          <a:xfrm>
            <a:off x="628650" y="5623474"/>
            <a:ext cx="756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F-statistic P-value is very low =&gt; DBS = -50.601*SGD+90.229 is significant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757D08-0649-4868-8742-C13C90A41102}"/>
              </a:ext>
            </a:extLst>
          </p:cNvPr>
          <p:cNvCxnSpPr>
            <a:stCxn id="6" idx="1"/>
          </p:cNvCxnSpPr>
          <p:nvPr/>
        </p:nvCxnSpPr>
        <p:spPr>
          <a:xfrm flipH="1">
            <a:off x="5244030" y="3008607"/>
            <a:ext cx="263116" cy="61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A68537-BA7F-44E3-836D-8D85BE07BA0C}"/>
              </a:ext>
            </a:extLst>
          </p:cNvPr>
          <p:cNvCxnSpPr/>
          <p:nvPr/>
        </p:nvCxnSpPr>
        <p:spPr>
          <a:xfrm flipV="1">
            <a:off x="4671152" y="5357814"/>
            <a:ext cx="242371" cy="40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E231801-9047-45A1-BA48-4B427986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292" y="2192999"/>
            <a:ext cx="2719052" cy="1560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81872-FE0B-43A4-8865-B67DB09B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6906"/>
            <a:ext cx="6812187" cy="10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02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99ED-5F60-445D-988A-2F0E623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8" y="164314"/>
            <a:ext cx="8229600" cy="1143000"/>
          </a:xfrm>
        </p:spPr>
        <p:txBody>
          <a:bodyPr/>
          <a:lstStyle/>
          <a:p>
            <a:r>
              <a:rPr lang="en-US"/>
              <a:t>Error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0850-1738-4BC5-B243-B1AAF130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43" y="1551637"/>
            <a:ext cx="8229600" cy="3876123"/>
          </a:xfrm>
        </p:spPr>
        <p:txBody>
          <a:bodyPr/>
          <a:lstStyle/>
          <a:p>
            <a:r>
              <a:rPr lang="en-US"/>
              <a:t>From F-test, Polynomial is more significant than Linear</a:t>
            </a:r>
          </a:p>
          <a:p>
            <a:r>
              <a:rPr lang="en-US"/>
              <a:t>How about error? Let us take look at RMSE.</a:t>
            </a:r>
          </a:p>
          <a:p>
            <a:r>
              <a:rPr lang="en-US"/>
              <a:t>5 types of error: </a:t>
            </a:r>
          </a:p>
          <a:p>
            <a:pPr lvl="1"/>
            <a:r>
              <a:rPr lang="en-US"/>
              <a:t>Error</a:t>
            </a:r>
          </a:p>
          <a:p>
            <a:pPr lvl="1"/>
            <a:r>
              <a:rPr lang="en-US"/>
              <a:t>Square Error</a:t>
            </a:r>
          </a:p>
          <a:p>
            <a:pPr lvl="1"/>
            <a:r>
              <a:rPr lang="en-US"/>
              <a:t>Sum of Square Error</a:t>
            </a:r>
          </a:p>
          <a:p>
            <a:pPr lvl="1"/>
            <a:r>
              <a:rPr lang="en-US"/>
              <a:t>Mean Square Error</a:t>
            </a:r>
          </a:p>
          <a:p>
            <a:pPr lvl="1"/>
            <a:r>
              <a:rPr lang="en-US"/>
              <a:t>Root Mean Square Error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798D0-FDAB-4965-B0FD-209FE204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AEAE3-32E3-414B-A403-D7C7F257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03" y="5031185"/>
            <a:ext cx="3829050" cy="1190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FAE90-C58A-46D2-AE59-438D136913AA}"/>
              </a:ext>
            </a:extLst>
          </p:cNvPr>
          <p:cNvSpPr/>
          <p:nvPr/>
        </p:nvSpPr>
        <p:spPr>
          <a:xfrm>
            <a:off x="5849957" y="5210978"/>
            <a:ext cx="969484" cy="4296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E72D093-5D56-4DF8-AD1E-F36DF8BDA405}"/>
              </a:ext>
            </a:extLst>
          </p:cNvPr>
          <p:cNvCxnSpPr>
            <a:cxnSpLocks/>
          </p:cNvCxnSpPr>
          <p:nvPr/>
        </p:nvCxnSpPr>
        <p:spPr>
          <a:xfrm rot="10800000">
            <a:off x="2051548" y="3073706"/>
            <a:ext cx="4281469" cy="2149972"/>
          </a:xfrm>
          <a:prstGeom prst="bentConnector3">
            <a:avLst>
              <a:gd name="adj1" fmla="val 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6A6EC3-BD7B-4DF3-8327-8EAF24ACD627}"/>
              </a:ext>
            </a:extLst>
          </p:cNvPr>
          <p:cNvSpPr/>
          <p:nvPr/>
        </p:nvSpPr>
        <p:spPr>
          <a:xfrm>
            <a:off x="6910675" y="5183436"/>
            <a:ext cx="173860" cy="242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DDC4851-20AC-46F0-91BA-82A6180DBDBD}"/>
              </a:ext>
            </a:extLst>
          </p:cNvPr>
          <p:cNvCxnSpPr/>
          <p:nvPr/>
        </p:nvCxnSpPr>
        <p:spPr>
          <a:xfrm rot="10800000">
            <a:off x="2599981" y="3429000"/>
            <a:ext cx="4397624" cy="1754436"/>
          </a:xfrm>
          <a:prstGeom prst="bentConnector3">
            <a:avLst>
              <a:gd name="adj1" fmla="val 1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B6598-4DFB-4392-8987-C07C3E009F45}"/>
              </a:ext>
            </a:extLst>
          </p:cNvPr>
          <p:cNvSpPr/>
          <p:nvPr/>
        </p:nvSpPr>
        <p:spPr>
          <a:xfrm>
            <a:off x="5100810" y="5183436"/>
            <a:ext cx="561860" cy="993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68BE999-588B-4E5C-92C1-D4CBC762314D}"/>
              </a:ext>
            </a:extLst>
          </p:cNvPr>
          <p:cNvCxnSpPr/>
          <p:nvPr/>
        </p:nvCxnSpPr>
        <p:spPr>
          <a:xfrm rot="10800000">
            <a:off x="3364409" y="3775191"/>
            <a:ext cx="2145879" cy="1509311"/>
          </a:xfrm>
          <a:prstGeom prst="bentConnector3">
            <a:avLst>
              <a:gd name="adj1" fmla="val -31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BEF6D-D69E-4E1D-BEB5-867A854B3524}"/>
              </a:ext>
            </a:extLst>
          </p:cNvPr>
          <p:cNvSpPr/>
          <p:nvPr/>
        </p:nvSpPr>
        <p:spPr>
          <a:xfrm>
            <a:off x="6271047" y="5757041"/>
            <a:ext cx="211002" cy="231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9AAA9D3-AD05-4248-B137-EC044C9EA7DF}"/>
              </a:ext>
            </a:extLst>
          </p:cNvPr>
          <p:cNvCxnSpPr>
            <a:cxnSpLocks/>
          </p:cNvCxnSpPr>
          <p:nvPr/>
        </p:nvCxnSpPr>
        <p:spPr>
          <a:xfrm rot="10800000">
            <a:off x="3500570" y="4135662"/>
            <a:ext cx="3007644" cy="1871424"/>
          </a:xfrm>
          <a:prstGeom prst="bentConnector3">
            <a:avLst>
              <a:gd name="adj1" fmla="val -701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EEEBE8-1FE8-4795-BB6D-0165826CE7EB}"/>
              </a:ext>
            </a:extLst>
          </p:cNvPr>
          <p:cNvCxnSpPr/>
          <p:nvPr/>
        </p:nvCxnSpPr>
        <p:spPr>
          <a:xfrm flipH="1" flipV="1">
            <a:off x="3050550" y="4672980"/>
            <a:ext cx="625167" cy="72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09A5718-5354-434D-A85C-6F9BC5EF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32" y="4739774"/>
            <a:ext cx="4832928" cy="15607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0DFC5-8983-40DC-9DCF-63529E9FE5F6}"/>
              </a:ext>
            </a:extLst>
          </p:cNvPr>
          <p:cNvSpPr txBox="1"/>
          <p:nvPr/>
        </p:nvSpPr>
        <p:spPr>
          <a:xfrm>
            <a:off x="1890261" y="13094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err="1"/>
              <a:t>pred</a:t>
            </a:r>
            <a:r>
              <a:rPr lang="en-SG"/>
              <a:t> = predict(model, </a:t>
            </a:r>
            <a:r>
              <a:rPr lang="en-SG" err="1"/>
              <a:t>newdata</a:t>
            </a:r>
            <a:r>
              <a:rPr lang="en-SG"/>
              <a:t>=dt)</a:t>
            </a:r>
          </a:p>
          <a:p>
            <a:r>
              <a:rPr lang="en-SG"/>
              <a:t>err = </a:t>
            </a:r>
            <a:r>
              <a:rPr lang="en-SG" err="1"/>
              <a:t>dt$DBS</a:t>
            </a:r>
            <a:r>
              <a:rPr lang="en-SG"/>
              <a:t> - </a:t>
            </a:r>
            <a:r>
              <a:rPr lang="en-SG" err="1"/>
              <a:t>pred</a:t>
            </a:r>
            <a:endParaRPr lang="en-SG"/>
          </a:p>
          <a:p>
            <a:r>
              <a:rPr lang="en-SG" err="1"/>
              <a:t>rmse</a:t>
            </a:r>
            <a:r>
              <a:rPr lang="en-SG"/>
              <a:t>=(mean(err^2)^0.5)</a:t>
            </a:r>
          </a:p>
          <a:p>
            <a:r>
              <a:rPr lang="en-SG"/>
              <a:t>print(</a:t>
            </a:r>
            <a:r>
              <a:rPr lang="en-SG" err="1"/>
              <a:t>rmse</a:t>
            </a:r>
            <a:r>
              <a:rPr lang="en-SG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8618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828E-A46C-4AA1-A27F-5A128C9D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80" y="181654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Plot Graph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48D14-ABC9-481F-B1DD-FC942D44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06BDB-FF21-4933-8ACC-A5C3AB20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2" y="2662462"/>
            <a:ext cx="5396339" cy="39394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D02B37-CF83-4BCB-B594-5DBC0C1A83CC}"/>
              </a:ext>
            </a:extLst>
          </p:cNvPr>
          <p:cNvSpPr/>
          <p:nvPr/>
        </p:nvSpPr>
        <p:spPr>
          <a:xfrm>
            <a:off x="198304" y="1235915"/>
            <a:ext cx="8488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plot(</a:t>
            </a:r>
            <a:r>
              <a:rPr lang="en-US" err="1"/>
              <a:t>dt$SGD</a:t>
            </a:r>
            <a:r>
              <a:rPr lang="en-US"/>
              <a:t>, </a:t>
            </a:r>
            <a:r>
              <a:rPr lang="en-US" err="1"/>
              <a:t>dt$DBS</a:t>
            </a:r>
            <a:r>
              <a:rPr lang="en-US"/>
              <a:t>, main="Regression Model", </a:t>
            </a:r>
            <a:r>
              <a:rPr lang="en-US" err="1"/>
              <a:t>xlab</a:t>
            </a:r>
            <a:r>
              <a:rPr lang="en-US"/>
              <a:t> = "SGD", </a:t>
            </a:r>
            <a:r>
              <a:rPr lang="en-US" err="1"/>
              <a:t>ylab</a:t>
            </a:r>
            <a:r>
              <a:rPr lang="en-US"/>
              <a:t>="DBS")</a:t>
            </a:r>
          </a:p>
          <a:p>
            <a:r>
              <a:rPr lang="en-US" err="1"/>
              <a:t>abline</a:t>
            </a:r>
            <a:r>
              <a:rPr lang="en-US"/>
              <a:t>(model)</a:t>
            </a:r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C90D1-2A37-4914-B65E-9FC950E67AB8}"/>
              </a:ext>
            </a:extLst>
          </p:cNvPr>
          <p:cNvSpPr txBox="1"/>
          <p:nvPr/>
        </p:nvSpPr>
        <p:spPr>
          <a:xfrm flipH="1">
            <a:off x="6351913" y="2118579"/>
            <a:ext cx="22694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What is your conclusion on DBS Price vs Sing$?</a:t>
            </a:r>
            <a:endParaRPr lang="en-SG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B08D8-F0F8-49C2-AE3E-0D1C0F71DC0E}"/>
              </a:ext>
            </a:extLst>
          </p:cNvPr>
          <p:cNvSpPr txBox="1"/>
          <p:nvPr/>
        </p:nvSpPr>
        <p:spPr>
          <a:xfrm>
            <a:off x="6351913" y="4380121"/>
            <a:ext cx="2516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Sing$ Strengthen, DBS price goes up</a:t>
            </a:r>
            <a:endParaRPr lang="en-SG" sz="2400"/>
          </a:p>
        </p:txBody>
      </p:sp>
    </p:spTree>
    <p:extLst>
      <p:ext uri="{BB962C8B-B14F-4D97-AF65-F5344CB8AC3E}">
        <p14:creationId xmlns:p14="http://schemas.microsoft.com/office/powerpoint/2010/main" val="2755917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CBC5-9464-4F93-9634-6D222188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79"/>
            <a:ext cx="8229600" cy="1143000"/>
          </a:xfrm>
        </p:spPr>
        <p:txBody>
          <a:bodyPr/>
          <a:lstStyle/>
          <a:p>
            <a:r>
              <a:rPr lang="en-US"/>
              <a:t>Use Python</a:t>
            </a:r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46205-FB8D-472E-8A77-7FCC99321B85}"/>
              </a:ext>
            </a:extLst>
          </p:cNvPr>
          <p:cNvSpPr txBox="1"/>
          <p:nvPr/>
        </p:nvSpPr>
        <p:spPr>
          <a:xfrm>
            <a:off x="230697" y="1028343"/>
            <a:ext cx="8347753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/>
              <a:t>import pandas as pd</a:t>
            </a:r>
          </a:p>
          <a:p>
            <a:r>
              <a:rPr lang="en-SG"/>
              <a:t>df = </a:t>
            </a:r>
            <a:r>
              <a:rPr lang="en-SG" err="1"/>
              <a:t>pd.read_csv</a:t>
            </a:r>
            <a:r>
              <a:rPr lang="en-SG"/>
              <a:t>("DBS_SingDollar.csv")</a:t>
            </a:r>
          </a:p>
          <a:p>
            <a:r>
              <a:rPr lang="en-SG"/>
              <a:t>print(df)</a:t>
            </a:r>
          </a:p>
          <a:p>
            <a:r>
              <a:rPr lang="en-SG"/>
              <a:t>X = </a:t>
            </a:r>
            <a:r>
              <a:rPr lang="en-SG" err="1"/>
              <a:t>df.loc</a:t>
            </a:r>
            <a:r>
              <a:rPr lang="en-SG"/>
              <a:t>[:,["SGD"]]</a:t>
            </a:r>
          </a:p>
          <a:p>
            <a:r>
              <a:rPr lang="en-SG"/>
              <a:t>Y = </a:t>
            </a:r>
            <a:r>
              <a:rPr lang="en-SG" err="1"/>
              <a:t>df.loc</a:t>
            </a:r>
            <a:r>
              <a:rPr lang="en-SG"/>
              <a:t>[:,['DBS']]</a:t>
            </a:r>
          </a:p>
          <a:p>
            <a:r>
              <a:rPr lang="en-SG"/>
              <a:t>print(X)</a:t>
            </a:r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linear_model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linear_model.LinearRegression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(X,Y)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(X)</a:t>
            </a:r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sklearn.metrics</a:t>
            </a:r>
            <a:r>
              <a:rPr lang="en-SG"/>
              <a:t> import </a:t>
            </a:r>
            <a:r>
              <a:rPr lang="en-SG" err="1"/>
              <a:t>mean_squared_error</a:t>
            </a:r>
            <a:endParaRPr lang="en-SG"/>
          </a:p>
          <a:p>
            <a:r>
              <a:rPr lang="en-SG" err="1"/>
              <a:t>rmse</a:t>
            </a:r>
            <a:r>
              <a:rPr lang="en-SG"/>
              <a:t> =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Y,pred</a:t>
            </a:r>
            <a:r>
              <a:rPr lang="en-SG"/>
              <a:t>)**0.5</a:t>
            </a:r>
          </a:p>
          <a:p>
            <a:r>
              <a:rPr lang="en-SG"/>
              <a:t>print(</a:t>
            </a:r>
            <a:r>
              <a:rPr lang="en-SG" err="1"/>
              <a:t>rmse</a:t>
            </a:r>
            <a:r>
              <a:rPr lang="en-SG"/>
              <a:t>)</a:t>
            </a:r>
          </a:p>
          <a:p>
            <a:r>
              <a:rPr lang="en-SG"/>
              <a:t>#print(rmse/Y.mean(axis=0)*100)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63990-02CD-4408-8D3F-F7C876B6F2C9}"/>
              </a:ext>
            </a:extLst>
          </p:cNvPr>
          <p:cNvSpPr txBox="1"/>
          <p:nvPr/>
        </p:nvSpPr>
        <p:spPr>
          <a:xfrm>
            <a:off x="4341303" y="550649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#to add polynomial</a:t>
            </a:r>
          </a:p>
          <a:p>
            <a:r>
              <a:rPr lang="en-SG"/>
              <a:t>df["SGD2"] = df["SGD"] ** 2</a:t>
            </a:r>
          </a:p>
        </p:txBody>
      </p:sp>
    </p:spTree>
    <p:extLst>
      <p:ext uri="{BB962C8B-B14F-4D97-AF65-F5344CB8AC3E}">
        <p14:creationId xmlns:p14="http://schemas.microsoft.com/office/powerpoint/2010/main" val="947385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282F-CC80-4ECA-89B7-F27B9F25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Dump parameter to external file and load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7D97E-A86C-4CC8-94DA-CE8551929231}"/>
              </a:ext>
            </a:extLst>
          </p:cNvPr>
          <p:cNvSpPr txBox="1"/>
          <p:nvPr/>
        </p:nvSpPr>
        <p:spPr>
          <a:xfrm>
            <a:off x="261991" y="1699251"/>
            <a:ext cx="6286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joblib</a:t>
            </a:r>
            <a:r>
              <a:rPr lang="en-SG"/>
              <a:t> import dump</a:t>
            </a:r>
          </a:p>
          <a:p>
            <a:r>
              <a:rPr lang="en-SG"/>
              <a:t>dump(model, '</a:t>
            </a:r>
            <a:r>
              <a:rPr lang="en-SG" err="1"/>
              <a:t>Regression.joblib</a:t>
            </a:r>
            <a:r>
              <a:rPr lang="en-SG"/>
              <a:t>’)</a:t>
            </a:r>
          </a:p>
          <a:p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62514-A7E2-401B-B513-6697AA003778}"/>
              </a:ext>
            </a:extLst>
          </p:cNvPr>
          <p:cNvSpPr txBox="1"/>
          <p:nvPr/>
        </p:nvSpPr>
        <p:spPr>
          <a:xfrm>
            <a:off x="261990" y="2465538"/>
            <a:ext cx="8424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joblib</a:t>
            </a:r>
            <a:r>
              <a:rPr lang="en-SG"/>
              <a:t> import load</a:t>
            </a:r>
          </a:p>
          <a:p>
            <a:r>
              <a:rPr lang="en-SG"/>
              <a:t>model = load("</a:t>
            </a:r>
            <a:r>
              <a:rPr lang="en-SG" err="1"/>
              <a:t>Regression.joblib</a:t>
            </a:r>
            <a:r>
              <a:rPr lang="en-SG"/>
              <a:t>")</a:t>
            </a:r>
          </a:p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C4116-B99D-4DB7-B8B7-E689D9D4DEF0}"/>
              </a:ext>
            </a:extLst>
          </p:cNvPr>
          <p:cNvSpPr txBox="1"/>
          <p:nvPr/>
        </p:nvSpPr>
        <p:spPr>
          <a:xfrm>
            <a:off x="356348" y="346913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 = [[1.4]]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(X)</a:t>
            </a:r>
          </a:p>
          <a:p>
            <a:r>
              <a:rPr lang="en-US"/>
              <a:t>print(pred)</a:t>
            </a:r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D1B4C-0782-42EA-965A-CFE15224C5B4}"/>
              </a:ext>
            </a:extLst>
          </p:cNvPr>
          <p:cNvSpPr txBox="1"/>
          <p:nvPr/>
        </p:nvSpPr>
        <p:spPr>
          <a:xfrm>
            <a:off x="3707606" y="3617060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import pandas as pd</a:t>
            </a:r>
          </a:p>
          <a:p>
            <a:r>
              <a:rPr lang="en-SG">
                <a:solidFill>
                  <a:srgbClr val="FF0000"/>
                </a:solidFill>
              </a:rPr>
              <a:t>df = </a:t>
            </a:r>
            <a:r>
              <a:rPr lang="en-SG" err="1">
                <a:solidFill>
                  <a:srgbClr val="FF0000"/>
                </a:solidFill>
              </a:rPr>
              <a:t>pd.read_csv</a:t>
            </a:r>
            <a:r>
              <a:rPr lang="en-SG">
                <a:solidFill>
                  <a:srgbClr val="FF0000"/>
                </a:solidFill>
              </a:rPr>
              <a:t>("C:/Users/Teoh Teik Teo/OneDrive - TSS Global </a:t>
            </a:r>
            <a:r>
              <a:rPr lang="en-SG" err="1">
                <a:solidFill>
                  <a:srgbClr val="FF0000"/>
                </a:solidFill>
              </a:rPr>
              <a:t>Pte.</a:t>
            </a:r>
            <a:r>
              <a:rPr lang="en-SG">
                <a:solidFill>
                  <a:srgbClr val="FF0000"/>
                </a:solidFill>
              </a:rPr>
              <a:t> Ltd/TT Library/AI Model/Data/DBS_SingDollar.csv")</a:t>
            </a:r>
          </a:p>
          <a:p>
            <a:r>
              <a:rPr lang="en-SG">
                <a:solidFill>
                  <a:srgbClr val="FF0000"/>
                </a:solidFill>
              </a:rPr>
              <a:t>X = </a:t>
            </a:r>
            <a:r>
              <a:rPr lang="en-SG" err="1">
                <a:solidFill>
                  <a:srgbClr val="FF0000"/>
                </a:solidFill>
              </a:rPr>
              <a:t>df.loc</a:t>
            </a:r>
            <a:r>
              <a:rPr lang="en-SG">
                <a:solidFill>
                  <a:srgbClr val="FF0000"/>
                </a:solidFill>
              </a:rPr>
              <a:t>[:, ["SGD"]]</a:t>
            </a:r>
          </a:p>
          <a:p>
            <a:r>
              <a:rPr lang="en-SG">
                <a:solidFill>
                  <a:srgbClr val="FF0000"/>
                </a:solidFill>
              </a:rPr>
              <a:t>pred = </a:t>
            </a:r>
            <a:r>
              <a:rPr lang="en-SG" err="1">
                <a:solidFill>
                  <a:srgbClr val="FF0000"/>
                </a:solidFill>
              </a:rPr>
              <a:t>model.predict</a:t>
            </a:r>
            <a:r>
              <a:rPr lang="en-SG">
                <a:solidFill>
                  <a:srgbClr val="FF0000"/>
                </a:solidFill>
              </a:rPr>
              <a:t>(X)</a:t>
            </a:r>
          </a:p>
          <a:p>
            <a:r>
              <a:rPr lang="en-SG">
                <a:solidFill>
                  <a:srgbClr val="FF0000"/>
                </a:solidFill>
              </a:rPr>
              <a:t>print(pred)</a:t>
            </a:r>
          </a:p>
        </p:txBody>
      </p:sp>
    </p:spTree>
    <p:extLst>
      <p:ext uri="{BB962C8B-B14F-4D97-AF65-F5344CB8AC3E}">
        <p14:creationId xmlns:p14="http://schemas.microsoft.com/office/powerpoint/2010/main" val="1705901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1687-1E85-423D-8EA5-FA0D3902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Other model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BF26-8BE2-48DE-8957-3A15197E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cs typeface="Arial"/>
              </a:rPr>
              <a:t>from </a:t>
            </a:r>
            <a:r>
              <a:rPr lang="en-GB" err="1">
                <a:cs typeface="Arial"/>
              </a:rPr>
              <a:t>sklearn</a:t>
            </a:r>
            <a:r>
              <a:rPr lang="en-GB">
                <a:cs typeface="Arial"/>
              </a:rPr>
              <a:t> import tree</a:t>
            </a:r>
            <a:endParaRPr lang="en-US"/>
          </a:p>
          <a:p>
            <a:pPr marL="0" indent="0">
              <a:buNone/>
            </a:pPr>
            <a:r>
              <a:rPr lang="en-GB">
                <a:cs typeface="Arial"/>
              </a:rPr>
              <a:t>model = </a:t>
            </a:r>
            <a:r>
              <a:rPr lang="en-GB" err="1">
                <a:cs typeface="Arial"/>
              </a:rPr>
              <a:t>tree.DecisionTreeRegressor</a:t>
            </a:r>
            <a:r>
              <a:rPr lang="en-GB">
                <a:cs typeface="Arial"/>
              </a:rPr>
              <a:t>()</a:t>
            </a: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0" indent="0">
              <a:buNone/>
            </a:pPr>
            <a:r>
              <a:rPr lang="en-SG">
                <a:cs typeface="Arial"/>
              </a:rPr>
              <a:t>from </a:t>
            </a:r>
            <a:r>
              <a:rPr lang="en-SG" err="1">
                <a:cs typeface="Arial"/>
              </a:rPr>
              <a:t>sklearn.neural_network</a:t>
            </a:r>
            <a:r>
              <a:rPr lang="en-SG">
                <a:cs typeface="Arial"/>
              </a:rPr>
              <a:t> import </a:t>
            </a:r>
            <a:r>
              <a:rPr lang="en-SG" err="1">
                <a:cs typeface="Arial"/>
              </a:rPr>
              <a:t>MLPClassifier</a:t>
            </a:r>
            <a:endParaRPr lang="en-SG">
              <a:cs typeface="Arial"/>
            </a:endParaRPr>
          </a:p>
          <a:p>
            <a:pPr marL="0" indent="0">
              <a:buNone/>
            </a:pPr>
            <a:r>
              <a:rPr lang="en-GB">
                <a:cs typeface="Arial"/>
              </a:rPr>
              <a:t>from </a:t>
            </a:r>
            <a:r>
              <a:rPr lang="en-GB" err="1">
                <a:cs typeface="Arial"/>
              </a:rPr>
              <a:t>sklearn</a:t>
            </a:r>
            <a:r>
              <a:rPr lang="en-GB">
                <a:cs typeface="Arial"/>
              </a:rPr>
              <a:t> import model = </a:t>
            </a:r>
            <a:r>
              <a:rPr lang="en-GB" err="1">
                <a:cs typeface="Arial"/>
              </a:rPr>
              <a:t>MLPRegressor</a:t>
            </a:r>
            <a:r>
              <a:rPr lang="en-GB">
                <a:cs typeface="Arial"/>
              </a:rPr>
              <a:t>(solver="</a:t>
            </a:r>
            <a:r>
              <a:rPr lang="en-GB" err="1">
                <a:cs typeface="Arial"/>
              </a:rPr>
              <a:t>lbfgs</a:t>
            </a:r>
            <a:r>
              <a:rPr lang="en-GB">
                <a:cs typeface="Arial"/>
              </a:rPr>
              <a:t>", </a:t>
            </a:r>
            <a:r>
              <a:rPr lang="en-GB" err="1">
                <a:cs typeface="Arial"/>
              </a:rPr>
              <a:t>hidden_layer_sizes</a:t>
            </a:r>
            <a:r>
              <a:rPr lang="en-GB">
                <a:cs typeface="Arial"/>
              </a:rPr>
              <a:t>=(3,4)) #hidden layer 1 is 3 neurons and hidden layer 2 is 4 neurons</a:t>
            </a:r>
          </a:p>
        </p:txBody>
      </p:sp>
    </p:spTree>
    <p:extLst>
      <p:ext uri="{BB962C8B-B14F-4D97-AF65-F5344CB8AC3E}">
        <p14:creationId xmlns:p14="http://schemas.microsoft.com/office/powerpoint/2010/main" val="1519597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ABFB-DE73-401A-8B8F-7195791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40550"/>
            <a:ext cx="8229600" cy="1143000"/>
          </a:xfrm>
        </p:spPr>
        <p:txBody>
          <a:bodyPr/>
          <a:lstStyle/>
          <a:p>
            <a:r>
              <a:rPr lang="en-SG" dirty="0"/>
              <a:t>Example: Bankruptcy Data</a:t>
            </a:r>
          </a:p>
        </p:txBody>
      </p:sp>
    </p:spTree>
    <p:extLst>
      <p:ext uri="{BB962C8B-B14F-4D97-AF65-F5344CB8AC3E}">
        <p14:creationId xmlns:p14="http://schemas.microsoft.com/office/powerpoint/2010/main" val="331869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2ACE2-F7B4-4D14-9E18-71E16A23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57" y="513708"/>
            <a:ext cx="6071275" cy="51774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86A3C-A629-4B95-877A-706DF0BF8DC7}"/>
              </a:ext>
            </a:extLst>
          </p:cNvPr>
          <p:cNvSpPr/>
          <p:nvPr/>
        </p:nvSpPr>
        <p:spPr>
          <a:xfrm>
            <a:off x="2932750" y="5875853"/>
            <a:ext cx="453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https://images.app.goo.gl/RZL5fApQc5t4syyr5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4768997-1F64-4B09-892D-5CC36AFD21F0}"/>
              </a:ext>
            </a:extLst>
          </p:cNvPr>
          <p:cNvSpPr/>
          <p:nvPr/>
        </p:nvSpPr>
        <p:spPr>
          <a:xfrm>
            <a:off x="2121091" y="1521834"/>
            <a:ext cx="811659" cy="375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6185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7709-4C87-4568-ADBF-1116388B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7445" y="245869"/>
            <a:ext cx="2649184" cy="1143000"/>
          </a:xfrm>
        </p:spPr>
        <p:txBody>
          <a:bodyPr/>
          <a:lstStyle/>
          <a:p>
            <a:r>
              <a:rPr lang="en-US"/>
              <a:t>Import data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EDD76-AC00-45F8-867E-94162A81A5FA}"/>
              </a:ext>
            </a:extLst>
          </p:cNvPr>
          <p:cNvSpPr txBox="1"/>
          <p:nvPr/>
        </p:nvSpPr>
        <p:spPr>
          <a:xfrm>
            <a:off x="119801" y="324572"/>
            <a:ext cx="82373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pandas as pd</a:t>
            </a:r>
          </a:p>
          <a:p>
            <a:r>
              <a:rPr lang="en-SG" dirty="0" err="1"/>
              <a:t>df</a:t>
            </a:r>
            <a:r>
              <a:rPr lang="en-SG" dirty="0"/>
              <a:t>=</a:t>
            </a:r>
            <a:r>
              <a:rPr lang="en-SG" dirty="0" err="1"/>
              <a:t>pd.read_csv</a:t>
            </a:r>
            <a:r>
              <a:rPr lang="en-SG" dirty="0"/>
              <a:t>("bankruptcy.csv")</a:t>
            </a:r>
          </a:p>
          <a:p>
            <a:endParaRPr lang="en-SG" dirty="0"/>
          </a:p>
          <a:p>
            <a:r>
              <a:rPr lang="en-SG" dirty="0" err="1"/>
              <a:t>df.isnull</a:t>
            </a:r>
            <a:r>
              <a:rPr lang="en-SG" dirty="0"/>
              <a:t>().any()</a:t>
            </a:r>
          </a:p>
          <a:p>
            <a:r>
              <a:rPr lang="en-US" dirty="0" err="1"/>
              <a:t>pd.set_option</a:t>
            </a:r>
            <a:r>
              <a:rPr lang="en-US" dirty="0"/>
              <a:t>("</a:t>
            </a:r>
            <a:r>
              <a:rPr lang="en-US" dirty="0" err="1"/>
              <a:t>display.max_rows",None</a:t>
            </a:r>
            <a:r>
              <a:rPr lang="en-US" dirty="0"/>
              <a:t>)</a:t>
            </a:r>
            <a:endParaRPr lang="en-SG" dirty="0"/>
          </a:p>
          <a:p>
            <a:r>
              <a:rPr lang="en-US" dirty="0"/>
              <a:t>X = </a:t>
            </a:r>
            <a:r>
              <a:rPr lang="en-US" dirty="0" err="1"/>
              <a:t>df.drop</a:t>
            </a:r>
            <a:r>
              <a:rPr lang="en-US" dirty="0"/>
              <a:t>(columns = "class")</a:t>
            </a:r>
          </a:p>
          <a:p>
            <a:endParaRPr lang="en-SG" dirty="0"/>
          </a:p>
          <a:p>
            <a:r>
              <a:rPr lang="en-SG" dirty="0"/>
              <a:t>#feature selection</a:t>
            </a:r>
          </a:p>
          <a:p>
            <a:r>
              <a:rPr lang="en-SG" sz="1800" dirty="0"/>
              <a:t>from </a:t>
            </a:r>
            <a:r>
              <a:rPr lang="en-SG" sz="1800" dirty="0" err="1"/>
              <a:t>sklearn.feature_selection</a:t>
            </a:r>
            <a:r>
              <a:rPr lang="en-SG" sz="1800" dirty="0"/>
              <a:t> import </a:t>
            </a:r>
            <a:r>
              <a:rPr lang="en-SG" sz="1800" dirty="0" err="1"/>
              <a:t>SelectKBest</a:t>
            </a:r>
            <a:r>
              <a:rPr lang="en-SG" sz="1800" dirty="0"/>
              <a:t>, </a:t>
            </a:r>
            <a:r>
              <a:rPr lang="en-SG" sz="1800" dirty="0" err="1"/>
              <a:t>f_regression</a:t>
            </a:r>
            <a:endParaRPr lang="en-SG" dirty="0"/>
          </a:p>
          <a:p>
            <a:r>
              <a:rPr lang="en-SG" dirty="0"/>
              <a:t>m</a:t>
            </a:r>
            <a:r>
              <a:rPr lang="en-SG" sz="1800" dirty="0"/>
              <a:t>odel = </a:t>
            </a:r>
            <a:r>
              <a:rPr lang="en-SG" sz="1800" dirty="0" err="1"/>
              <a:t>SelectKBest</a:t>
            </a:r>
            <a:r>
              <a:rPr lang="en-SG" sz="1800" dirty="0"/>
              <a:t>(</a:t>
            </a:r>
            <a:r>
              <a:rPr lang="en-SG" sz="1800" dirty="0" err="1"/>
              <a:t>score_func</a:t>
            </a:r>
            <a:r>
              <a:rPr lang="en-SG" sz="1800" dirty="0"/>
              <a:t>=</a:t>
            </a:r>
            <a:r>
              <a:rPr lang="en-SG" sz="1800" dirty="0" err="1"/>
              <a:t>f_regression</a:t>
            </a:r>
            <a:r>
              <a:rPr lang="en-SG" sz="1800" dirty="0"/>
              <a:t>, k=10)</a:t>
            </a:r>
          </a:p>
          <a:p>
            <a:r>
              <a:rPr lang="en-US" sz="1800" dirty="0"/>
              <a:t>f = </a:t>
            </a:r>
            <a:r>
              <a:rPr lang="en-US" sz="1800" dirty="0" err="1"/>
              <a:t>model.fit</a:t>
            </a:r>
            <a:r>
              <a:rPr lang="en-US" sz="1800" dirty="0"/>
              <a:t>(X, </a:t>
            </a:r>
            <a:r>
              <a:rPr lang="en-US" sz="1800" dirty="0" err="1"/>
              <a:t>df</a:t>
            </a:r>
            <a:r>
              <a:rPr lang="en-US" sz="1800" dirty="0"/>
              <a:t>["class"]).</a:t>
            </a:r>
            <a:r>
              <a:rPr lang="en-US" sz="1800" dirty="0" err="1"/>
              <a:t>get_support</a:t>
            </a:r>
            <a:r>
              <a:rPr lang="en-US" sz="1800" dirty="0"/>
              <a:t>()</a:t>
            </a:r>
          </a:p>
          <a:p>
            <a:r>
              <a:rPr lang="en-SG" sz="1800" dirty="0" err="1"/>
              <a:t>X.columns</a:t>
            </a:r>
            <a:r>
              <a:rPr lang="en-SG" dirty="0"/>
              <a:t>[f</a:t>
            </a:r>
            <a:r>
              <a:rPr lang="en-SG" sz="1800" dirty="0"/>
              <a:t>]</a:t>
            </a:r>
          </a:p>
          <a:p>
            <a:endParaRPr lang="en-SG" dirty="0"/>
          </a:p>
          <a:p>
            <a:r>
              <a:rPr lang="en-SG" dirty="0" err="1"/>
              <a:t>df</a:t>
            </a:r>
            <a:r>
              <a:rPr lang="en-SG" dirty="0"/>
              <a:t> = </a:t>
            </a:r>
            <a:r>
              <a:rPr lang="en-SG" dirty="0" err="1"/>
              <a:t>df.loc</a:t>
            </a:r>
            <a:r>
              <a:rPr lang="en-SG" dirty="0"/>
              <a:t>[:, ['class','Attr3', 'Attr8', 'Attr11', 'Attr16', 'Attr17', 'Attr22', 'Attr26',</a:t>
            </a:r>
          </a:p>
          <a:p>
            <a:r>
              <a:rPr lang="en-SG" dirty="0"/>
              <a:t>       'Attr35', 'Attr50', 'Attr51']]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7801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B4B2-3F3C-09C1-432E-69421115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666" y="1633817"/>
            <a:ext cx="3989934" cy="1143000"/>
          </a:xfrm>
        </p:spPr>
        <p:txBody>
          <a:bodyPr/>
          <a:lstStyle/>
          <a:p>
            <a:r>
              <a:rPr lang="en-SG" dirty="0"/>
              <a:t>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6D311-761F-87B3-B9A2-EF15A51F34AE}"/>
              </a:ext>
            </a:extLst>
          </p:cNvPr>
          <p:cNvSpPr txBox="1"/>
          <p:nvPr/>
        </p:nvSpPr>
        <p:spPr>
          <a:xfrm>
            <a:off x="202643" y="591667"/>
            <a:ext cx="838908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#https://www.analyticsvidhya.com/blog/2021/07/how-to-perform-data-visualization-with-pandas/</a:t>
            </a:r>
          </a:p>
          <a:p>
            <a:endParaRPr lang="en-SG" dirty="0"/>
          </a:p>
          <a:p>
            <a:r>
              <a:rPr lang="en-SG" dirty="0" err="1"/>
              <a:t>df.describe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 err="1"/>
              <a:t>df.boxplot</a:t>
            </a:r>
            <a:r>
              <a:rPr lang="en-SG" dirty="0"/>
              <a:t>(</a:t>
            </a:r>
            <a:r>
              <a:rPr lang="en-SG" dirty="0" err="1"/>
              <a:t>figsize</a:t>
            </a:r>
            <a:r>
              <a:rPr lang="en-SG" dirty="0"/>
              <a:t>=(20,10))</a:t>
            </a:r>
          </a:p>
          <a:p>
            <a:endParaRPr lang="en-SG" dirty="0"/>
          </a:p>
          <a:p>
            <a:r>
              <a:rPr lang="en-SG" dirty="0" err="1"/>
              <a:t>df.hist</a:t>
            </a:r>
            <a:r>
              <a:rPr lang="en-SG" dirty="0"/>
              <a:t>(</a:t>
            </a:r>
            <a:r>
              <a:rPr lang="en-SG" dirty="0" err="1"/>
              <a:t>figsize</a:t>
            </a:r>
            <a:r>
              <a:rPr lang="en-SG" dirty="0"/>
              <a:t>=(20,20))</a:t>
            </a:r>
          </a:p>
          <a:p>
            <a:endParaRPr lang="en-SG" dirty="0"/>
          </a:p>
          <a:p>
            <a:r>
              <a:rPr lang="en-SG" dirty="0"/>
              <a:t>#https://seaborn.pydata.org/introduction.html</a:t>
            </a:r>
          </a:p>
          <a:p>
            <a:r>
              <a:rPr lang="en-SG" dirty="0"/>
              <a:t>import seaborn as </a:t>
            </a:r>
            <a:r>
              <a:rPr lang="en-SG" dirty="0" err="1"/>
              <a:t>sns</a:t>
            </a:r>
            <a:endParaRPr lang="en-SG" dirty="0"/>
          </a:p>
          <a:p>
            <a:r>
              <a:rPr lang="en-SG" dirty="0"/>
              <a:t>#1 variable</a:t>
            </a:r>
          </a:p>
          <a:p>
            <a:r>
              <a:rPr lang="en-US" dirty="0" err="1"/>
              <a:t>sns.countplot</a:t>
            </a:r>
            <a:r>
              <a:rPr lang="en-US" dirty="0"/>
              <a:t>(data=</a:t>
            </a:r>
            <a:r>
              <a:rPr lang="en-US" dirty="0" err="1"/>
              <a:t>df,x</a:t>
            </a:r>
            <a:r>
              <a:rPr lang="en-US" dirty="0"/>
              <a:t>=“class") #categorical</a:t>
            </a:r>
          </a:p>
          <a:p>
            <a:r>
              <a:rPr lang="en-US" dirty="0" err="1"/>
              <a:t>sns.lineplot</a:t>
            </a:r>
            <a:r>
              <a:rPr lang="en-US" dirty="0"/>
              <a:t>(data=</a:t>
            </a:r>
            <a:r>
              <a:rPr lang="en-US" dirty="0" err="1"/>
              <a:t>df</a:t>
            </a:r>
            <a:r>
              <a:rPr lang="en-US" dirty="0"/>
              <a:t>[“Attr3"])</a:t>
            </a:r>
          </a:p>
          <a:p>
            <a:endParaRPr lang="en-US" dirty="0"/>
          </a:p>
          <a:p>
            <a:r>
              <a:rPr lang="en-US" dirty="0"/>
              <a:t>#2 dimension – continuous vs continuous</a:t>
            </a:r>
          </a:p>
          <a:p>
            <a:r>
              <a:rPr lang="en-US" dirty="0" err="1"/>
              <a:t>sns.scatterplot</a:t>
            </a:r>
            <a:r>
              <a:rPr lang="en-US" dirty="0"/>
              <a:t>(data=</a:t>
            </a:r>
            <a:r>
              <a:rPr lang="en-US" dirty="0" err="1"/>
              <a:t>df,x</a:t>
            </a:r>
            <a:r>
              <a:rPr lang="en-US" dirty="0"/>
              <a:t>=“Attr3", y=“Attr8")</a:t>
            </a:r>
            <a:endParaRPr lang="en-SG" dirty="0"/>
          </a:p>
          <a:p>
            <a:r>
              <a:rPr lang="en-US" dirty="0" err="1"/>
              <a:t>sns.catplot</a:t>
            </a:r>
            <a:r>
              <a:rPr lang="en-US" dirty="0"/>
              <a:t>(data=</a:t>
            </a:r>
            <a:r>
              <a:rPr lang="en-US" dirty="0" err="1"/>
              <a:t>df</a:t>
            </a:r>
            <a:r>
              <a:rPr lang="en-US" dirty="0"/>
              <a:t>, x="class", y="Attr3“, kind="violin")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sns.heatmap</a:t>
            </a:r>
            <a:r>
              <a:rPr lang="en-SG" dirty="0"/>
              <a:t>(</a:t>
            </a:r>
            <a:r>
              <a:rPr lang="en-SG" dirty="0" err="1"/>
              <a:t>df.corr</a:t>
            </a:r>
            <a:r>
              <a:rPr lang="en-SG" dirty="0"/>
              <a:t>()) </a:t>
            </a:r>
          </a:p>
        </p:txBody>
      </p:sp>
    </p:spTree>
    <p:extLst>
      <p:ext uri="{BB962C8B-B14F-4D97-AF65-F5344CB8AC3E}">
        <p14:creationId xmlns:p14="http://schemas.microsoft.com/office/powerpoint/2010/main" val="3594356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F512-04DB-0EB5-A75B-8790C060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err="1"/>
              <a:t>pyplotlib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2FDA6-7DDB-DEE9-3F4E-24FF047D7AD8}"/>
              </a:ext>
            </a:extLst>
          </p:cNvPr>
          <p:cNvSpPr txBox="1"/>
          <p:nvPr/>
        </p:nvSpPr>
        <p:spPr>
          <a:xfrm>
            <a:off x="548615" y="1862842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#3 variable</a:t>
            </a:r>
          </a:p>
          <a:p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matplotlib.pyplot</a:t>
            </a:r>
            <a:r>
              <a:rPr lang="en-SG" dirty="0"/>
              <a:t> as </a:t>
            </a:r>
            <a:r>
              <a:rPr lang="en-SG" dirty="0" err="1"/>
              <a:t>plt</a:t>
            </a:r>
            <a:endParaRPr lang="en-SG" dirty="0"/>
          </a:p>
          <a:p>
            <a:r>
              <a:rPr lang="en-SG" dirty="0" err="1"/>
              <a:t>plt.scatter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['class'],</a:t>
            </a:r>
            <a:r>
              <a:rPr lang="en-SG" dirty="0" err="1"/>
              <a:t>df</a:t>
            </a:r>
            <a:r>
              <a:rPr lang="en-SG" dirty="0"/>
              <a:t>['Attr3'])</a:t>
            </a:r>
          </a:p>
          <a:p>
            <a:r>
              <a:rPr lang="en-SG" dirty="0" err="1"/>
              <a:t>plt.scatter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['class'], </a:t>
            </a:r>
            <a:r>
              <a:rPr lang="en-SG" dirty="0" err="1"/>
              <a:t>df</a:t>
            </a:r>
            <a:r>
              <a:rPr lang="en-SG" dirty="0"/>
              <a:t>['Attr8'])</a:t>
            </a:r>
          </a:p>
          <a:p>
            <a:r>
              <a:rPr lang="en-SG" dirty="0" err="1"/>
              <a:t>plt.title</a:t>
            </a:r>
            <a:r>
              <a:rPr lang="en-SG" dirty="0"/>
              <a:t>("Bankruptcy vs Financial Data")</a:t>
            </a:r>
          </a:p>
          <a:p>
            <a:r>
              <a:rPr lang="en-SG" dirty="0" err="1"/>
              <a:t>plt.xlabel</a:t>
            </a:r>
            <a:r>
              <a:rPr lang="en-SG" dirty="0"/>
              <a:t>(“Bankruptcy")</a:t>
            </a:r>
          </a:p>
          <a:p>
            <a:r>
              <a:rPr lang="en-SG" dirty="0" err="1"/>
              <a:t>plt.ylabel</a:t>
            </a:r>
            <a:r>
              <a:rPr lang="en-SG" dirty="0"/>
              <a:t>(“Factors")</a:t>
            </a:r>
          </a:p>
          <a:p>
            <a:r>
              <a:rPr lang="en-SG" dirty="0" err="1"/>
              <a:t>plt.legend</a:t>
            </a:r>
            <a:r>
              <a:rPr lang="en-SG" dirty="0"/>
              <a:t>(["Working </a:t>
            </a:r>
            <a:r>
              <a:rPr lang="en-SG" dirty="0" err="1"/>
              <a:t>Capital","Book</a:t>
            </a:r>
            <a:r>
              <a:rPr lang="en-SG" dirty="0"/>
              <a:t> Value"])</a:t>
            </a:r>
          </a:p>
        </p:txBody>
      </p:sp>
    </p:spTree>
    <p:extLst>
      <p:ext uri="{BB962C8B-B14F-4D97-AF65-F5344CB8AC3E}">
        <p14:creationId xmlns:p14="http://schemas.microsoft.com/office/powerpoint/2010/main" val="1043581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45F4E4-6C17-174A-119A-EA70020C1A0E}"/>
              </a:ext>
            </a:extLst>
          </p:cNvPr>
          <p:cNvSpPr txBox="1"/>
          <p:nvPr/>
        </p:nvSpPr>
        <p:spPr>
          <a:xfrm>
            <a:off x="275664" y="260579"/>
            <a:ext cx="81559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#check imbalance</a:t>
            </a:r>
          </a:p>
          <a:p>
            <a:r>
              <a:rPr lang="en-SG" dirty="0" err="1"/>
              <a:t>df</a:t>
            </a:r>
            <a:r>
              <a:rPr lang="en-SG" dirty="0"/>
              <a:t>["class"].</a:t>
            </a:r>
            <a:r>
              <a:rPr lang="en-SG" dirty="0" err="1"/>
              <a:t>value_counts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US" dirty="0"/>
              <a:t>X = </a:t>
            </a:r>
            <a:r>
              <a:rPr lang="en-US" dirty="0" err="1"/>
              <a:t>df.drop</a:t>
            </a:r>
            <a:r>
              <a:rPr lang="en-US" dirty="0"/>
              <a:t>(columns="class")</a:t>
            </a:r>
            <a:endParaRPr lang="en-SG" dirty="0"/>
          </a:p>
          <a:p>
            <a:r>
              <a:rPr lang="en-SG" dirty="0"/>
              <a:t>Y = </a:t>
            </a:r>
            <a:r>
              <a:rPr lang="en-SG" dirty="0" err="1"/>
              <a:t>df</a:t>
            </a:r>
            <a:r>
              <a:rPr lang="en-SG" dirty="0"/>
              <a:t>["class"]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sklearn.model_selection</a:t>
            </a:r>
            <a:r>
              <a:rPr lang="en-SG" dirty="0"/>
              <a:t> import </a:t>
            </a:r>
            <a:r>
              <a:rPr lang="en-SG" dirty="0" err="1"/>
              <a:t>train_test_split</a:t>
            </a:r>
            <a:endParaRPr lang="en-SG" dirty="0"/>
          </a:p>
          <a:p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X_test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, </a:t>
            </a:r>
            <a:r>
              <a:rPr lang="en-SG" dirty="0" err="1"/>
              <a:t>Y_test</a:t>
            </a:r>
            <a:r>
              <a:rPr lang="en-SG" dirty="0"/>
              <a:t> = </a:t>
            </a:r>
            <a:r>
              <a:rPr lang="en-SG" dirty="0" err="1"/>
              <a:t>train_test_split</a:t>
            </a:r>
            <a:r>
              <a:rPr lang="en-SG" dirty="0"/>
              <a:t>(X, Y, </a:t>
            </a:r>
            <a:r>
              <a:rPr lang="en-SG" dirty="0" err="1"/>
              <a:t>random_state</a:t>
            </a:r>
            <a:r>
              <a:rPr lang="en-SG" dirty="0"/>
              <a:t>=123)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9CD21-F41A-C29C-C65B-C2815105578C}"/>
              </a:ext>
            </a:extLst>
          </p:cNvPr>
          <p:cNvSpPr txBox="1"/>
          <p:nvPr/>
        </p:nvSpPr>
        <p:spPr>
          <a:xfrm>
            <a:off x="275664" y="3271935"/>
            <a:ext cx="6521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imblearn.over_sampling</a:t>
            </a:r>
            <a:r>
              <a:rPr lang="en-SG" dirty="0"/>
              <a:t> import SMOTE</a:t>
            </a:r>
          </a:p>
          <a:p>
            <a:endParaRPr lang="en-SG" dirty="0"/>
          </a:p>
          <a:p>
            <a:r>
              <a:rPr lang="en-SG" dirty="0" err="1"/>
              <a:t>Y_train.value_counts</a:t>
            </a:r>
            <a:r>
              <a:rPr lang="en-SG" dirty="0"/>
              <a:t>()</a:t>
            </a:r>
          </a:p>
          <a:p>
            <a:r>
              <a:rPr lang="fr-FR" dirty="0" err="1"/>
              <a:t>X_train,Y_train</a:t>
            </a:r>
            <a:r>
              <a:rPr lang="fr-FR" dirty="0"/>
              <a:t> = SMOTE().</a:t>
            </a:r>
            <a:r>
              <a:rPr lang="fr-FR" dirty="0" err="1"/>
              <a:t>fit_resample</a:t>
            </a:r>
            <a:r>
              <a:rPr lang="fr-FR" dirty="0"/>
              <a:t>(</a:t>
            </a:r>
            <a:r>
              <a:rPr lang="fr-FR" dirty="0" err="1"/>
              <a:t>X_train,Y_train</a:t>
            </a:r>
            <a:r>
              <a:rPr lang="fr-FR" dirty="0"/>
              <a:t>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85966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194982" y="250813"/>
            <a:ext cx="744621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confusion_matrix</a:t>
            </a:r>
            <a:endParaRPr lang="en-SG" dirty="0"/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linear_model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linear_model.LogisticRegression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  <a:p>
            <a:endParaRPr lang="en-SG" dirty="0"/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sklearn.metrics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plot_roc_curve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plot_roc_curve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model,X_test,Y_test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sz="1800" dirty="0">
                <a:solidFill>
                  <a:srgbClr val="FF0000"/>
                </a:solidFill>
              </a:rPr>
              <a:t>from </a:t>
            </a:r>
            <a:r>
              <a:rPr lang="en-US" sz="1800" dirty="0" err="1">
                <a:solidFill>
                  <a:srgbClr val="FF0000"/>
                </a:solidFill>
              </a:rPr>
              <a:t>sklearn.metrics</a:t>
            </a:r>
            <a:r>
              <a:rPr lang="en-US" sz="1800" dirty="0">
                <a:solidFill>
                  <a:srgbClr val="FF0000"/>
                </a:solidFill>
              </a:rPr>
              <a:t> import </a:t>
            </a:r>
            <a:r>
              <a:rPr lang="en-US" sz="1800" dirty="0" err="1">
                <a:solidFill>
                  <a:srgbClr val="FF0000"/>
                </a:solidFill>
              </a:rPr>
              <a:t>plot_precision_recall_curve</a:t>
            </a:r>
            <a:endParaRPr lang="en-US" sz="1800" dirty="0">
              <a:solidFill>
                <a:srgbClr val="FF0000"/>
              </a:solidFill>
            </a:endParaRPr>
          </a:p>
          <a:p>
            <a:r>
              <a:rPr lang="en-SG" sz="1800" dirty="0" err="1">
                <a:solidFill>
                  <a:srgbClr val="FF0000"/>
                </a:solidFill>
              </a:rPr>
              <a:t>plot_precision_recall_curve</a:t>
            </a:r>
            <a:r>
              <a:rPr lang="en-SG" sz="1800" dirty="0">
                <a:solidFill>
                  <a:srgbClr val="FF0000"/>
                </a:solidFill>
              </a:rPr>
              <a:t>(</a:t>
            </a:r>
            <a:r>
              <a:rPr lang="en-SG" sz="1800" dirty="0" err="1">
                <a:solidFill>
                  <a:srgbClr val="FF0000"/>
                </a:solidFill>
              </a:rPr>
              <a:t>model,X_test,Y_test</a:t>
            </a:r>
            <a:r>
              <a:rPr lang="en-SG" sz="18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EB0A3-5827-4D44-9CB8-0876DC2C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>
            <a:normAutofit fontScale="90000"/>
          </a:bodyPr>
          <a:lstStyle/>
          <a:p>
            <a:r>
              <a:rPr lang="en-SG" dirty="0"/>
              <a:t>Classifier - Regression</a:t>
            </a:r>
          </a:p>
        </p:txBody>
      </p:sp>
    </p:spTree>
    <p:extLst>
      <p:ext uri="{BB962C8B-B14F-4D97-AF65-F5344CB8AC3E}">
        <p14:creationId xmlns:p14="http://schemas.microsoft.com/office/powerpoint/2010/main" val="1883500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878CE3-1242-54F9-1CF3-3F434839C121}"/>
              </a:ext>
            </a:extLst>
          </p:cNvPr>
          <p:cNvSpPr txBox="1"/>
          <p:nvPr/>
        </p:nvSpPr>
        <p:spPr>
          <a:xfrm>
            <a:off x="363071" y="348547"/>
            <a:ext cx="85052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#VIF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statsmodels.stats.outliers_influence</a:t>
            </a:r>
            <a:r>
              <a:rPr lang="en-SG" dirty="0">
                <a:solidFill>
                  <a:srgbClr val="FF0000"/>
                </a:solidFill>
              </a:rPr>
              <a:t> import </a:t>
            </a:r>
            <a:r>
              <a:rPr lang="en-SG" dirty="0" err="1">
                <a:solidFill>
                  <a:srgbClr val="FF0000"/>
                </a:solidFill>
              </a:rPr>
              <a:t>variance_inflation_factor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pd.DataFrame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["feature"] = 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["VIF"] = [</a:t>
            </a:r>
            <a:r>
              <a:rPr lang="en-SG" dirty="0" err="1">
                <a:solidFill>
                  <a:srgbClr val="FF0000"/>
                </a:solidFill>
              </a:rPr>
              <a:t>variance_inflation_factor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X.values</a:t>
            </a:r>
            <a:r>
              <a:rPr lang="en-SG" dirty="0">
                <a:solidFill>
                  <a:srgbClr val="FF0000"/>
                </a:solidFill>
              </a:rPr>
              <a:t>,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) 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range(</a:t>
            </a:r>
            <a:r>
              <a:rPr lang="en-SG" dirty="0" err="1">
                <a:solidFill>
                  <a:srgbClr val="FF0000"/>
                </a:solidFill>
              </a:rPr>
              <a:t>len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r>
              <a:rPr lang="en-SG" dirty="0">
                <a:solidFill>
                  <a:srgbClr val="FF0000"/>
                </a:solidFill>
              </a:rPr>
              <a:t>))]</a:t>
            </a:r>
          </a:p>
          <a:p>
            <a:r>
              <a:rPr lang="en-SG" dirty="0">
                <a:solidFill>
                  <a:srgbClr val="FF0000"/>
                </a:solidFill>
              </a:rPr>
              <a:t>print(</a:t>
            </a:r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EA0B49-7AFB-F44C-C6F4-62D1C62EB0EE}"/>
              </a:ext>
            </a:extLst>
          </p:cNvPr>
          <p:cNvSpPr txBox="1"/>
          <p:nvPr/>
        </p:nvSpPr>
        <p:spPr>
          <a:xfrm>
            <a:off x="363071" y="2551837"/>
            <a:ext cx="81153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#qq</a:t>
            </a:r>
          </a:p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statsmodels.api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sm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from matplotlib import </a:t>
            </a:r>
            <a:r>
              <a:rPr lang="en-SG" dirty="0" err="1">
                <a:solidFill>
                  <a:srgbClr val="FF0000"/>
                </a:solidFill>
              </a:rPr>
              <a:t>pyplot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plt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mod_fit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sm.OLS</a:t>
            </a:r>
            <a:r>
              <a:rPr lang="en-SG" dirty="0">
                <a:solidFill>
                  <a:srgbClr val="FF0000"/>
                </a:solidFill>
              </a:rPr>
              <a:t>(Y,X).fit()</a:t>
            </a:r>
          </a:p>
          <a:p>
            <a:r>
              <a:rPr lang="en-SG" dirty="0">
                <a:solidFill>
                  <a:srgbClr val="FF0000"/>
                </a:solidFill>
              </a:rPr>
              <a:t>res = </a:t>
            </a:r>
            <a:r>
              <a:rPr lang="en-SG" dirty="0" err="1">
                <a:solidFill>
                  <a:srgbClr val="FF0000"/>
                </a:solidFill>
              </a:rPr>
              <a:t>mod_fit.resid</a:t>
            </a:r>
            <a:r>
              <a:rPr lang="en-SG" dirty="0">
                <a:solidFill>
                  <a:srgbClr val="FF0000"/>
                </a:solidFill>
              </a:rPr>
              <a:t> # residuals</a:t>
            </a:r>
          </a:p>
          <a:p>
            <a:r>
              <a:rPr lang="en-SG" dirty="0">
                <a:solidFill>
                  <a:srgbClr val="FF0000"/>
                </a:solidFill>
              </a:rPr>
              <a:t>fig = </a:t>
            </a:r>
            <a:r>
              <a:rPr lang="en-SG" dirty="0" err="1">
                <a:solidFill>
                  <a:srgbClr val="FF0000"/>
                </a:solidFill>
              </a:rPr>
              <a:t>sm.qqplot</a:t>
            </a:r>
            <a:r>
              <a:rPr lang="en-SG" dirty="0">
                <a:solidFill>
                  <a:srgbClr val="FF0000"/>
                </a:solidFill>
              </a:rPr>
              <a:t>(res)</a:t>
            </a:r>
          </a:p>
          <a:p>
            <a:r>
              <a:rPr lang="en-SG" dirty="0" err="1">
                <a:solidFill>
                  <a:srgbClr val="FF0000"/>
                </a:solidFill>
              </a:rPr>
              <a:t>plt.show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93262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17C423-052A-F88A-1B78-22DAF0E6A4A6}"/>
              </a:ext>
            </a:extLst>
          </p:cNvPr>
          <p:cNvSpPr txBox="1"/>
          <p:nvPr/>
        </p:nvSpPr>
        <p:spPr>
          <a:xfrm>
            <a:off x="194982" y="608071"/>
            <a:ext cx="8118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tree</a:t>
            </a:r>
          </a:p>
          <a:p>
            <a:r>
              <a:rPr lang="en-SG" dirty="0"/>
              <a:t>model = </a:t>
            </a:r>
            <a:r>
              <a:rPr lang="en-SG" dirty="0" err="1"/>
              <a:t>tree.DecisionTreeClassifier</a:t>
            </a:r>
            <a:r>
              <a:rPr lang="en-SG" dirty="0"/>
              <a:t>(</a:t>
            </a:r>
            <a:r>
              <a:rPr lang="en-SG" dirty="0" err="1"/>
              <a:t>random_state</a:t>
            </a:r>
            <a:r>
              <a:rPr lang="en-SG" dirty="0"/>
              <a:t>=123)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EB0A3-5827-4D44-9CB8-0876DC2C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Classifier -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6BE7D-5B10-E9AA-234E-0DE7E8C54E7E}"/>
              </a:ext>
            </a:extLst>
          </p:cNvPr>
          <p:cNvSpPr txBox="1"/>
          <p:nvPr/>
        </p:nvSpPr>
        <p:spPr>
          <a:xfrm>
            <a:off x="194982" y="2743772"/>
            <a:ext cx="303231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solidFill>
                  <a:srgbClr val="FF0000"/>
                </a:solidFill>
              </a:rPr>
              <a:t>#using grid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from </a:t>
            </a:r>
            <a:r>
              <a:rPr lang="en-SG" sz="1400" dirty="0" err="1">
                <a:solidFill>
                  <a:srgbClr val="FF0000"/>
                </a:solidFill>
              </a:rPr>
              <a:t>sklearn.model_selection</a:t>
            </a:r>
            <a:r>
              <a:rPr lang="en-SG" sz="1400" dirty="0">
                <a:solidFill>
                  <a:srgbClr val="FF0000"/>
                </a:solidFill>
              </a:rPr>
              <a:t> import </a:t>
            </a:r>
            <a:r>
              <a:rPr lang="en-SG" sz="1400" dirty="0" err="1">
                <a:solidFill>
                  <a:srgbClr val="FF0000"/>
                </a:solidFill>
              </a:rPr>
              <a:t>GridSearchCV</a:t>
            </a:r>
            <a:endParaRPr lang="en-SG" sz="1400" dirty="0">
              <a:solidFill>
                <a:srgbClr val="FF0000"/>
              </a:solidFill>
            </a:endParaRPr>
          </a:p>
          <a:p>
            <a:r>
              <a:rPr lang="en-SG" sz="1400" dirty="0">
                <a:solidFill>
                  <a:srgbClr val="FF0000"/>
                </a:solidFill>
              </a:rPr>
              <a:t>from </a:t>
            </a:r>
            <a:r>
              <a:rPr lang="en-SG" sz="1400" dirty="0" err="1">
                <a:solidFill>
                  <a:srgbClr val="FF0000"/>
                </a:solidFill>
              </a:rPr>
              <a:t>sklearn</a:t>
            </a:r>
            <a:r>
              <a:rPr lang="en-SG" sz="1400" dirty="0">
                <a:solidFill>
                  <a:srgbClr val="FF0000"/>
                </a:solidFill>
              </a:rPr>
              <a:t> import tree</a:t>
            </a:r>
          </a:p>
          <a:p>
            <a:r>
              <a:rPr lang="en-SG" sz="1400" dirty="0">
                <a:solidFill>
                  <a:srgbClr val="FF0000"/>
                </a:solidFill>
              </a:rPr>
              <a:t>model = </a:t>
            </a:r>
            <a:r>
              <a:rPr lang="en-SG" sz="1400" dirty="0" err="1">
                <a:solidFill>
                  <a:srgbClr val="FF0000"/>
                </a:solidFill>
              </a:rPr>
              <a:t>tree.DecisionTreeClassifier</a:t>
            </a:r>
            <a:r>
              <a:rPr lang="en-SG" sz="1400" dirty="0">
                <a:solidFill>
                  <a:srgbClr val="FF0000"/>
                </a:solidFill>
              </a:rPr>
              <a:t>()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grid = </a:t>
            </a:r>
            <a:r>
              <a:rPr lang="en-SG" sz="1400" dirty="0" err="1">
                <a:solidFill>
                  <a:srgbClr val="FF0000"/>
                </a:solidFill>
              </a:rPr>
              <a:t>GridSearchCV</a:t>
            </a:r>
            <a:r>
              <a:rPr lang="en-SG" sz="1400" dirty="0">
                <a:solidFill>
                  <a:srgbClr val="FF0000"/>
                </a:solidFill>
              </a:rPr>
              <a:t>(estimator = model, </a:t>
            </a:r>
            <a:r>
              <a:rPr lang="en-SG" sz="1400" dirty="0" err="1">
                <a:solidFill>
                  <a:srgbClr val="FF0000"/>
                </a:solidFill>
              </a:rPr>
              <a:t>param_grid</a:t>
            </a:r>
            <a:r>
              <a:rPr lang="en-SG" sz="1400" dirty="0">
                <a:solidFill>
                  <a:srgbClr val="FF0000"/>
                </a:solidFill>
              </a:rPr>
              <a:t> = </a:t>
            </a:r>
            <a:r>
              <a:rPr lang="en-SG" sz="1400" dirty="0" err="1">
                <a:solidFill>
                  <a:srgbClr val="FF0000"/>
                </a:solidFill>
              </a:rPr>
              <a:t>dict</a:t>
            </a:r>
            <a:r>
              <a:rPr lang="en-SG" sz="1400" dirty="0">
                <a:solidFill>
                  <a:srgbClr val="FF0000"/>
                </a:solidFill>
              </a:rPr>
              <a:t>(</a:t>
            </a:r>
            <a:r>
              <a:rPr lang="en-SG" sz="1400" dirty="0" err="1">
                <a:solidFill>
                  <a:srgbClr val="FF0000"/>
                </a:solidFill>
              </a:rPr>
              <a:t>max_depth</a:t>
            </a:r>
            <a:r>
              <a:rPr lang="en-SG" sz="1400" dirty="0">
                <a:solidFill>
                  <a:srgbClr val="FF0000"/>
                </a:solidFill>
              </a:rPr>
              <a:t> = [</a:t>
            </a:r>
            <a:r>
              <a:rPr lang="en-SG" sz="1400" dirty="0" err="1">
                <a:solidFill>
                  <a:srgbClr val="FF0000"/>
                </a:solidFill>
              </a:rPr>
              <a:t>i</a:t>
            </a:r>
            <a:r>
              <a:rPr lang="en-SG" sz="1400" dirty="0">
                <a:solidFill>
                  <a:srgbClr val="FF0000"/>
                </a:solidFill>
              </a:rPr>
              <a:t> for </a:t>
            </a:r>
            <a:r>
              <a:rPr lang="en-SG" sz="1400" dirty="0" err="1">
                <a:solidFill>
                  <a:srgbClr val="FF0000"/>
                </a:solidFill>
              </a:rPr>
              <a:t>i</a:t>
            </a:r>
            <a:r>
              <a:rPr lang="en-SG" sz="1400" dirty="0">
                <a:solidFill>
                  <a:srgbClr val="FF0000"/>
                </a:solidFill>
              </a:rPr>
              <a:t> in range(1, 20)]),cv=10)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grid = </a:t>
            </a:r>
            <a:r>
              <a:rPr lang="en-SG" sz="1400" dirty="0" err="1">
                <a:solidFill>
                  <a:srgbClr val="FF0000"/>
                </a:solidFill>
              </a:rPr>
              <a:t>grid.fit</a:t>
            </a:r>
            <a:r>
              <a:rPr lang="en-SG" sz="1400" dirty="0">
                <a:solidFill>
                  <a:srgbClr val="FF0000"/>
                </a:solidFill>
              </a:rPr>
              <a:t>(</a:t>
            </a:r>
            <a:r>
              <a:rPr lang="en-SG" sz="1400" dirty="0" err="1">
                <a:solidFill>
                  <a:srgbClr val="FF0000"/>
                </a:solidFill>
              </a:rPr>
              <a:t>X_train</a:t>
            </a:r>
            <a:r>
              <a:rPr lang="en-SG" sz="1400" dirty="0">
                <a:solidFill>
                  <a:srgbClr val="FF0000"/>
                </a:solidFill>
              </a:rPr>
              <a:t>, </a:t>
            </a:r>
            <a:r>
              <a:rPr lang="en-SG" sz="1400" dirty="0" err="1">
                <a:solidFill>
                  <a:srgbClr val="FF0000"/>
                </a:solidFill>
              </a:rPr>
              <a:t>Y_train</a:t>
            </a:r>
            <a:r>
              <a:rPr lang="en-SG" sz="1400" dirty="0">
                <a:solidFill>
                  <a:srgbClr val="FF0000"/>
                </a:solidFill>
              </a:rPr>
              <a:t>)</a:t>
            </a:r>
          </a:p>
          <a:p>
            <a:r>
              <a:rPr lang="en-SG" sz="1400" dirty="0" err="1">
                <a:solidFill>
                  <a:srgbClr val="FF0000"/>
                </a:solidFill>
              </a:rPr>
              <a:t>grid.best_params</a:t>
            </a:r>
            <a:r>
              <a:rPr lang="en-SG" sz="1400" dirty="0">
                <a:solidFill>
                  <a:srgbClr val="FF0000"/>
                </a:solidFill>
              </a:rPr>
              <a:t>_</a:t>
            </a:r>
          </a:p>
          <a:p>
            <a:r>
              <a:rPr lang="en-SG" sz="1400" dirty="0" err="1">
                <a:solidFill>
                  <a:srgbClr val="FF0000"/>
                </a:solidFill>
              </a:rPr>
              <a:t>grid.best_score</a:t>
            </a:r>
            <a:r>
              <a:rPr lang="en-SG" sz="1400" dirty="0">
                <a:solidFill>
                  <a:srgbClr val="FF0000"/>
                </a:solidFill>
              </a:rPr>
              <a:t>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514DA-3273-52A7-540B-7A1DF7306438}"/>
              </a:ext>
            </a:extLst>
          </p:cNvPr>
          <p:cNvSpPr txBox="1"/>
          <p:nvPr/>
        </p:nvSpPr>
        <p:spPr>
          <a:xfrm>
            <a:off x="4121524" y="2844224"/>
            <a:ext cx="289438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importances = </a:t>
            </a:r>
            <a:r>
              <a:rPr lang="fr-FR" sz="1400" dirty="0" err="1">
                <a:solidFill>
                  <a:srgbClr val="FF0000"/>
                </a:solidFill>
              </a:rPr>
              <a:t>list</a:t>
            </a:r>
            <a:r>
              <a:rPr lang="fr-FR" sz="1400" dirty="0">
                <a:solidFill>
                  <a:srgbClr val="FF0000"/>
                </a:solidFill>
              </a:rPr>
              <a:t>(zip(</a:t>
            </a:r>
            <a:r>
              <a:rPr lang="fr-FR" sz="1400" dirty="0" err="1">
                <a:solidFill>
                  <a:srgbClr val="FF0000"/>
                </a:solidFill>
              </a:rPr>
              <a:t>model.feature_importances</a:t>
            </a:r>
            <a:r>
              <a:rPr lang="fr-FR" sz="1400" dirty="0">
                <a:solidFill>
                  <a:srgbClr val="FF0000"/>
                </a:solidFill>
              </a:rPr>
              <a:t>_, </a:t>
            </a:r>
            <a:r>
              <a:rPr lang="fr-FR" sz="1400" dirty="0" err="1">
                <a:solidFill>
                  <a:srgbClr val="FF0000"/>
                </a:solidFill>
              </a:rPr>
              <a:t>x.columns</a:t>
            </a:r>
            <a:r>
              <a:rPr lang="fr-FR" sz="1400" dirty="0">
                <a:solidFill>
                  <a:srgbClr val="FF0000"/>
                </a:solidFill>
              </a:rPr>
              <a:t>))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importances.sort</a:t>
            </a:r>
            <a:r>
              <a:rPr lang="fr-FR" sz="1400" dirty="0">
                <a:solidFill>
                  <a:srgbClr val="FF0000"/>
                </a:solidFill>
              </a:rPr>
              <a:t>(reverse=</a:t>
            </a:r>
            <a:r>
              <a:rPr lang="fr-FR" sz="1400" dirty="0" err="1">
                <a:solidFill>
                  <a:srgbClr val="FF0000"/>
                </a:solidFill>
              </a:rPr>
              <a:t>True</a:t>
            </a:r>
            <a:r>
              <a:rPr lang="fr-FR" sz="1400" dirty="0">
                <a:solidFill>
                  <a:srgbClr val="FF0000"/>
                </a:solidFill>
              </a:rPr>
              <a:t>)</a:t>
            </a:r>
          </a:p>
          <a:p>
            <a:r>
              <a:rPr lang="fr-FR" sz="1400" dirty="0" err="1">
                <a:solidFill>
                  <a:srgbClr val="FF0000"/>
                </a:solidFill>
              </a:rPr>
              <a:t>print</a:t>
            </a:r>
            <a:r>
              <a:rPr lang="fr-FR" sz="1400" dirty="0">
                <a:solidFill>
                  <a:srgbClr val="FF0000"/>
                </a:solidFill>
              </a:rPr>
              <a:t>(importances)</a:t>
            </a:r>
          </a:p>
        </p:txBody>
      </p:sp>
    </p:spTree>
    <p:extLst>
      <p:ext uri="{BB962C8B-B14F-4D97-AF65-F5344CB8AC3E}">
        <p14:creationId xmlns:p14="http://schemas.microsoft.com/office/powerpoint/2010/main" val="255831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3CBB95-2111-E66A-811B-55CEDCF655AC}"/>
              </a:ext>
            </a:extLst>
          </p:cNvPr>
          <p:cNvSpPr txBox="1"/>
          <p:nvPr/>
        </p:nvSpPr>
        <p:spPr>
          <a:xfrm>
            <a:off x="255494" y="150870"/>
            <a:ext cx="8377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ensemble.RandomForestClassifier</a:t>
            </a:r>
            <a:r>
              <a:rPr lang="en-SG"/>
              <a:t>(</a:t>
            </a:r>
            <a:r>
              <a:rPr lang="en-SG" err="1"/>
              <a:t>random_state</a:t>
            </a:r>
            <a:r>
              <a:rPr lang="en-SG"/>
              <a:t>=123)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DB0C1-1789-9100-053B-42DA8D6210D1}"/>
              </a:ext>
            </a:extLst>
          </p:cNvPr>
          <p:cNvSpPr txBox="1"/>
          <p:nvPr/>
        </p:nvSpPr>
        <p:spPr>
          <a:xfrm>
            <a:off x="349623" y="2060353"/>
            <a:ext cx="7664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ensemble.GradientBoostingClassifier</a:t>
            </a:r>
            <a:r>
              <a:rPr lang="en-SG"/>
              <a:t>(</a:t>
            </a:r>
            <a:r>
              <a:rPr lang="en-SG" err="1"/>
              <a:t>random_state</a:t>
            </a:r>
            <a:r>
              <a:rPr lang="en-SG"/>
              <a:t>=123)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6683-252D-56CB-2E0D-13C8407D521A}"/>
              </a:ext>
            </a:extLst>
          </p:cNvPr>
          <p:cNvSpPr txBox="1"/>
          <p:nvPr/>
        </p:nvSpPr>
        <p:spPr>
          <a:xfrm>
            <a:off x="349623" y="3995654"/>
            <a:ext cx="79001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neural_network.MLPClassifier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F5AAA3-34C4-196E-0E98-0D4C02F9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037" y="871479"/>
            <a:ext cx="3310010" cy="840204"/>
          </a:xfrm>
        </p:spPr>
        <p:txBody>
          <a:bodyPr/>
          <a:lstStyle/>
          <a:p>
            <a:r>
              <a:rPr lang="en-SG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3832103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6659-6B01-4D46-8757-5FBA3D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Save model and load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6654-7D4F-4E75-99A0-4F3AFA2A8306}"/>
              </a:ext>
            </a:extLst>
          </p:cNvPr>
          <p:cNvSpPr txBox="1"/>
          <p:nvPr/>
        </p:nvSpPr>
        <p:spPr>
          <a:xfrm>
            <a:off x="598393" y="3034298"/>
            <a:ext cx="7342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 load the model from disk and predict from existing to validate the load</a:t>
            </a:r>
          </a:p>
          <a:p>
            <a:r>
              <a:rPr lang="en-SG"/>
              <a:t>model = </a:t>
            </a:r>
            <a:r>
              <a:rPr lang="en-SG" err="1"/>
              <a:t>joblib.load</a:t>
            </a:r>
            <a:r>
              <a:rPr lang="en-SG"/>
              <a:t>('</a:t>
            </a:r>
            <a:r>
              <a:rPr lang="en-US"/>
              <a:t>model name</a:t>
            </a:r>
            <a:r>
              <a:rPr lang="en-SG"/>
              <a:t>’)</a:t>
            </a:r>
          </a:p>
          <a:p>
            <a:r>
              <a:rPr lang="en-US"/>
              <a:t>Print(</a:t>
            </a:r>
            <a:r>
              <a:rPr lang="en-US" err="1"/>
              <a:t>model.predict</a:t>
            </a:r>
            <a:r>
              <a:rPr lang="en-US"/>
              <a:t>([[data]]))</a:t>
            </a:r>
            <a:endParaRPr lang="en-SG"/>
          </a:p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3D20-4651-4783-B249-9B119B640E9A}"/>
              </a:ext>
            </a:extLst>
          </p:cNvPr>
          <p:cNvSpPr txBox="1"/>
          <p:nvPr/>
        </p:nvSpPr>
        <p:spPr>
          <a:xfrm>
            <a:off x="665627" y="1706632"/>
            <a:ext cx="5688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# save the model to disk</a:t>
            </a:r>
          </a:p>
          <a:p>
            <a:r>
              <a:rPr lang="en-US"/>
              <a:t>Import </a:t>
            </a:r>
            <a:r>
              <a:rPr lang="en-US" err="1"/>
              <a:t>joblib</a:t>
            </a:r>
            <a:endParaRPr lang="en-US"/>
          </a:p>
          <a:p>
            <a:r>
              <a:rPr lang="en-US" err="1"/>
              <a:t>joblib.dump</a:t>
            </a:r>
            <a:r>
              <a:rPr lang="en-US"/>
              <a:t>(model, </a:t>
            </a:r>
            <a:r>
              <a:rPr lang="en-SG"/>
              <a:t>'</a:t>
            </a:r>
            <a:r>
              <a:rPr lang="en-US"/>
              <a:t>model name</a:t>
            </a:r>
            <a:r>
              <a:rPr lang="en-SG"/>
              <a:t>'</a:t>
            </a:r>
            <a:r>
              <a:rPr lang="en-US"/>
              <a:t>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0477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F6D7-8957-43C6-A080-A52D1B36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3" y="382054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Treynor Ratio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808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Linear Regression Model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5874" y="1876642"/>
                <a:ext cx="71287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SG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+…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SG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SG" sz="3200" dirty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4" y="1876642"/>
                <a:ext cx="712879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76162" y="3562401"/>
                <a:ext cx="55279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SG" sz="3200"/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62" y="3562401"/>
                <a:ext cx="5527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16200000">
            <a:off x="3854910" y="413438"/>
            <a:ext cx="818671" cy="5112568"/>
          </a:xfrm>
          <a:prstGeom prst="leftBrace">
            <a:avLst>
              <a:gd name="adj1" fmla="val 8333"/>
              <a:gd name="adj2" fmla="val 313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151AC-C461-4A9E-97D5-7871DF55CF75}"/>
              </a:ext>
            </a:extLst>
          </p:cNvPr>
          <p:cNvCxnSpPr>
            <a:cxnSpLocks/>
          </p:cNvCxnSpPr>
          <p:nvPr/>
        </p:nvCxnSpPr>
        <p:spPr>
          <a:xfrm flipV="1">
            <a:off x="7332679" y="2520205"/>
            <a:ext cx="154111" cy="683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70DBD2-5F5A-40D5-9690-F08E9BCB38D4}"/>
              </a:ext>
            </a:extLst>
          </p:cNvPr>
          <p:cNvSpPr txBox="1"/>
          <p:nvPr/>
        </p:nvSpPr>
        <p:spPr>
          <a:xfrm>
            <a:off x="5209152" y="3428193"/>
            <a:ext cx="2919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Must be normally distributed</a:t>
            </a:r>
          </a:p>
          <a:p>
            <a:r>
              <a:rPr lang="en-US"/>
              <a:t>Use QQ Plot test</a:t>
            </a:r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A337084-724D-4D22-A429-49A2F4A05E20}"/>
                  </a:ext>
                </a:extLst>
              </p14:cNvPr>
              <p14:cNvContentPartPr/>
              <p14:nvPr/>
            </p14:nvContentPartPr>
            <p14:xfrm>
              <a:off x="5103364" y="5536824"/>
              <a:ext cx="20520" cy="10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A337084-724D-4D22-A429-49A2F4A05E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4364" y="5527824"/>
                <a:ext cx="38160" cy="28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2E0B8C-7560-4D28-BD98-AAE4C045D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11" y="4194870"/>
            <a:ext cx="2705100" cy="1695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1DFCF-6EC1-4007-B12D-9D9426976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6035" y="4099452"/>
            <a:ext cx="3794712" cy="18384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E204B4-FED0-41AD-B420-B1C95F81508F}"/>
              </a:ext>
            </a:extLst>
          </p:cNvPr>
          <p:cNvCxnSpPr/>
          <p:nvPr/>
        </p:nvCxnSpPr>
        <p:spPr>
          <a:xfrm flipH="1">
            <a:off x="2835667" y="1623317"/>
            <a:ext cx="616450" cy="359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F26A65-E8C7-4432-8A29-57EFA871D621}"/>
              </a:ext>
            </a:extLst>
          </p:cNvPr>
          <p:cNvSpPr txBox="1"/>
          <p:nvPr/>
        </p:nvSpPr>
        <p:spPr>
          <a:xfrm>
            <a:off x="3516387" y="1387891"/>
            <a:ext cx="391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Coefficient – Try and Error (Brute Force)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0428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0A99-F589-465E-92A9-0D3774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Treynor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0205E-9F26-4F64-9F97-3075620A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9" y="1927224"/>
            <a:ext cx="3784601" cy="2645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A8262-FC51-4C99-B6F1-1FD02159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8" y="1927225"/>
            <a:ext cx="4288107" cy="2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70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EA2B-0609-462D-BED3-95C14227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413" y="45920"/>
            <a:ext cx="2235339" cy="1143000"/>
          </a:xfrm>
        </p:spPr>
        <p:txBody>
          <a:bodyPr/>
          <a:lstStyle/>
          <a:p>
            <a:r>
              <a:rPr lang="en-US"/>
              <a:t>Select columns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256A6-8F99-41DE-9E17-845B55B66001}"/>
              </a:ext>
            </a:extLst>
          </p:cNvPr>
          <p:cNvSpPr txBox="1"/>
          <p:nvPr/>
        </p:nvSpPr>
        <p:spPr>
          <a:xfrm>
            <a:off x="126252" y="448021"/>
            <a:ext cx="85924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import pandas as pd</a:t>
            </a:r>
          </a:p>
          <a:p>
            <a:r>
              <a:rPr lang="en-SG"/>
              <a:t>df = </a:t>
            </a:r>
            <a:r>
              <a:rPr lang="en-SG" err="1"/>
              <a:t>pd.read_csv</a:t>
            </a:r>
            <a:r>
              <a:rPr lang="en-SG"/>
              <a:t>("Treynor.csv")</a:t>
            </a:r>
          </a:p>
          <a:p>
            <a:endParaRPr lang="en-SG"/>
          </a:p>
          <a:p>
            <a:r>
              <a:rPr lang="en-SG" err="1"/>
              <a:t>df.isnull</a:t>
            </a:r>
            <a:r>
              <a:rPr lang="en-SG"/>
              <a:t>().any()</a:t>
            </a:r>
          </a:p>
          <a:p>
            <a:endParaRPr lang="en-SG"/>
          </a:p>
          <a:p>
            <a:r>
              <a:rPr lang="en-SG" sz="1800"/>
              <a:t>#pd.set_option('display.max_columns', 100)</a:t>
            </a:r>
          </a:p>
          <a:p>
            <a:r>
              <a:rPr lang="en-SG" sz="1800"/>
              <a:t>#pd.set_option('display.max_rows', 20)</a:t>
            </a:r>
          </a:p>
          <a:p>
            <a:endParaRPr lang="en-SG" sz="1800"/>
          </a:p>
          <a:p>
            <a:r>
              <a:rPr lang="en-SG"/>
              <a:t>#data not clean, hence use </a:t>
            </a:r>
            <a:r>
              <a:rPr lang="en-SG" err="1"/>
              <a:t>corr</a:t>
            </a:r>
            <a:endParaRPr lang="en-SG" sz="1800"/>
          </a:p>
          <a:p>
            <a:r>
              <a:rPr lang="en-SG" sz="1800"/>
              <a:t>c = </a:t>
            </a:r>
            <a:r>
              <a:rPr lang="en-SG" sz="1800" err="1"/>
              <a:t>df.corr</a:t>
            </a:r>
            <a:r>
              <a:rPr lang="en-SG" sz="1800"/>
              <a:t>()</a:t>
            </a:r>
          </a:p>
          <a:p>
            <a:r>
              <a:rPr lang="en-US" sz="1800"/>
              <a:t>c = c["fund_treynor_ratio_5years"]</a:t>
            </a:r>
            <a:endParaRPr lang="en-SG"/>
          </a:p>
          <a:p>
            <a:r>
              <a:rPr lang="en-SG" sz="1800"/>
              <a:t>print(c[c&gt;0.2].</a:t>
            </a:r>
            <a:r>
              <a:rPr lang="en-SG" sz="1800" err="1"/>
              <a:t>sort_values</a:t>
            </a:r>
            <a:r>
              <a:rPr lang="en-SG" sz="1800"/>
              <a:t>())</a:t>
            </a:r>
          </a:p>
          <a:p>
            <a:endParaRPr lang="en-SG" sz="1800"/>
          </a:p>
          <a:p>
            <a:r>
              <a:rPr lang="nb-NO"/>
              <a:t>#p</a:t>
            </a:r>
            <a:r>
              <a:rPr lang="nb-NO" sz="1800"/>
              <a:t>rint(df.isnull().sum().sort_values())</a:t>
            </a:r>
            <a:endParaRPr lang="en-SG" sz="1800"/>
          </a:p>
          <a:p>
            <a:endParaRPr lang="en-SG"/>
          </a:p>
          <a:p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df.loc</a:t>
            </a:r>
            <a:r>
              <a:rPr lang="en-US"/>
              <a:t>[:,["</a:t>
            </a:r>
            <a:r>
              <a:rPr lang="en-US" err="1"/>
              <a:t>investment_type</a:t>
            </a:r>
            <a:r>
              <a:rPr lang="en-US"/>
              <a:t>", "fund_return_5years", "</a:t>
            </a:r>
            <a:r>
              <a:rPr lang="en-US" err="1"/>
              <a:t>price_earnings_ratio</a:t>
            </a:r>
            <a:r>
              <a:rPr lang="en-US"/>
              <a:t>", '</a:t>
            </a:r>
            <a:r>
              <a:rPr lang="en-US" err="1"/>
              <a:t>sector_communication_services</a:t>
            </a:r>
            <a:r>
              <a:rPr lang="en-US"/>
              <a:t>', "</a:t>
            </a:r>
            <a:r>
              <a:rPr lang="en-US" err="1"/>
              <a:t>price_book_ratio</a:t>
            </a:r>
            <a:r>
              <a:rPr lang="en-US"/>
              <a:t>", "</a:t>
            </a:r>
            <a:r>
              <a:rPr lang="en-US" sz="1800"/>
              <a:t>fund_treynor_ratio_5years</a:t>
            </a:r>
            <a:r>
              <a:rPr lang="en-US"/>
              <a:t>"]]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29B8C-C7C9-619A-1D30-FFB745614ED2}"/>
              </a:ext>
            </a:extLst>
          </p:cNvPr>
          <p:cNvSpPr txBox="1"/>
          <p:nvPr/>
        </p:nvSpPr>
        <p:spPr>
          <a:xfrm>
            <a:off x="3923413" y="36749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df</a:t>
            </a:r>
            <a:r>
              <a:rPr lang="en-US"/>
              <a:t>["fund_return_5years"].</a:t>
            </a:r>
            <a:r>
              <a:rPr lang="en-US" err="1"/>
              <a:t>isnull</a:t>
            </a:r>
            <a:r>
              <a:rPr lang="en-US"/>
              <a:t>().sum()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18572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66D9-74FB-4CCE-8FCE-7BA95B63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 null and not a number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B3A64-7121-4076-B23E-56FB88B019A1}"/>
              </a:ext>
            </a:extLst>
          </p:cNvPr>
          <p:cNvSpPr txBox="1"/>
          <p:nvPr/>
        </p:nvSpPr>
        <p:spPr>
          <a:xfrm>
            <a:off x="457200" y="169876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#remove na</a:t>
            </a:r>
          </a:p>
          <a:p>
            <a:r>
              <a:rPr lang="pt-BR"/>
              <a:t>df=df.dropna()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82876-E218-4D59-B019-270366A3798C}"/>
              </a:ext>
            </a:extLst>
          </p:cNvPr>
          <p:cNvSpPr txBox="1"/>
          <p:nvPr/>
        </p:nvSpPr>
        <p:spPr>
          <a:xfrm>
            <a:off x="511853" y="2841764"/>
            <a:ext cx="56200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#remove not a number</a:t>
            </a:r>
          </a:p>
          <a:p>
            <a:r>
              <a:rPr lang="en-SG">
                <a:solidFill>
                  <a:srgbClr val="FF0000"/>
                </a:solidFill>
              </a:rPr>
              <a:t>for </a:t>
            </a:r>
            <a:r>
              <a:rPr lang="en-SG" err="1">
                <a:solidFill>
                  <a:srgbClr val="FF0000"/>
                </a:solidFill>
              </a:rPr>
              <a:t>i</a:t>
            </a:r>
            <a:r>
              <a:rPr lang="en-SG">
                <a:solidFill>
                  <a:srgbClr val="FF0000"/>
                </a:solidFill>
              </a:rPr>
              <a:t> in </a:t>
            </a:r>
            <a:r>
              <a:rPr lang="en-SG" err="1">
                <a:solidFill>
                  <a:srgbClr val="FF0000"/>
                </a:solidFill>
              </a:rPr>
              <a:t>df.columns</a:t>
            </a:r>
            <a:r>
              <a:rPr lang="en-SG">
                <a:solidFill>
                  <a:srgbClr val="FF0000"/>
                </a:solidFill>
              </a:rPr>
              <a:t>:</a:t>
            </a:r>
          </a:p>
          <a:p>
            <a:r>
              <a:rPr lang="en-SG">
                <a:solidFill>
                  <a:srgbClr val="FF0000"/>
                </a:solidFill>
              </a:rPr>
              <a:t>    df1 = </a:t>
            </a:r>
            <a:r>
              <a:rPr lang="en-SG" err="1">
                <a:solidFill>
                  <a:srgbClr val="FF0000"/>
                </a:solidFill>
              </a:rPr>
              <a:t>pd.to_numeric</a:t>
            </a:r>
            <a:r>
              <a:rPr lang="en-SG">
                <a:solidFill>
                  <a:srgbClr val="FF0000"/>
                </a:solidFill>
              </a:rPr>
              <a:t>(df[</a:t>
            </a:r>
            <a:r>
              <a:rPr lang="en-SG" err="1">
                <a:solidFill>
                  <a:srgbClr val="FF0000"/>
                </a:solidFill>
              </a:rPr>
              <a:t>i</a:t>
            </a:r>
            <a:r>
              <a:rPr lang="en-SG">
                <a:solidFill>
                  <a:srgbClr val="FF0000"/>
                </a:solidFill>
              </a:rPr>
              <a:t>], errors='coerce')</a:t>
            </a:r>
          </a:p>
          <a:p>
            <a:r>
              <a:rPr lang="en-SG">
                <a:solidFill>
                  <a:srgbClr val="FF0000"/>
                </a:solidFill>
              </a:rPr>
              <a:t>    df=df[df1.notnull()] #make it to null then remove null</a:t>
            </a:r>
          </a:p>
          <a:p>
            <a:r>
              <a:rPr lang="en-SG">
                <a:solidFill>
                  <a:srgbClr val="FF0000"/>
                </a:solidFill>
              </a:rPr>
              <a:t>print(df)</a:t>
            </a:r>
          </a:p>
        </p:txBody>
      </p:sp>
    </p:spTree>
    <p:extLst>
      <p:ext uri="{BB962C8B-B14F-4D97-AF65-F5344CB8AC3E}">
        <p14:creationId xmlns:p14="http://schemas.microsoft.com/office/powerpoint/2010/main" val="33823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7748-EE05-26A1-08FA-23826E3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Categorical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98ED3-45D6-69D9-6BF1-ACD30397EBF5}"/>
              </a:ext>
            </a:extLst>
          </p:cNvPr>
          <p:cNvSpPr txBox="1"/>
          <p:nvPr/>
        </p:nvSpPr>
        <p:spPr>
          <a:xfrm>
            <a:off x="611842" y="1706632"/>
            <a:ext cx="6508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df</a:t>
            </a:r>
            <a:r>
              <a:rPr lang="en-US"/>
              <a:t>["</a:t>
            </a:r>
            <a:r>
              <a:rPr lang="en-US" err="1"/>
              <a:t>investment_type</a:t>
            </a:r>
            <a:r>
              <a:rPr lang="en-US"/>
              <a:t>"].</a:t>
            </a:r>
            <a:r>
              <a:rPr lang="en-US" err="1"/>
              <a:t>value_counts</a:t>
            </a:r>
            <a:r>
              <a:rPr lang="en-US"/>
              <a:t>()</a:t>
            </a:r>
          </a:p>
          <a:p>
            <a:r>
              <a:rPr lang="en-SG"/>
              <a:t>dummy = </a:t>
            </a:r>
            <a:r>
              <a:rPr lang="en-SG" err="1"/>
              <a:t>pd.get_dummies</a:t>
            </a:r>
            <a:r>
              <a:rPr lang="en-SG"/>
              <a:t>(</a:t>
            </a:r>
            <a:r>
              <a:rPr lang="en-SG" err="1"/>
              <a:t>df</a:t>
            </a:r>
            <a:r>
              <a:rPr lang="en-SG"/>
              <a:t>["</a:t>
            </a:r>
            <a:r>
              <a:rPr lang="en-SG" err="1"/>
              <a:t>investment_type</a:t>
            </a:r>
            <a:r>
              <a:rPr lang="en-SG"/>
              <a:t>"])</a:t>
            </a:r>
          </a:p>
          <a:p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df.merge</a:t>
            </a:r>
            <a:r>
              <a:rPr lang="en-US"/>
              <a:t>(dummy, </a:t>
            </a:r>
            <a:r>
              <a:rPr lang="en-US" err="1"/>
              <a:t>left_index</a:t>
            </a:r>
            <a:r>
              <a:rPr lang="en-US"/>
              <a:t>=True, </a:t>
            </a:r>
            <a:r>
              <a:rPr lang="en-US" err="1"/>
              <a:t>right_index</a:t>
            </a:r>
            <a:r>
              <a:rPr lang="en-US"/>
              <a:t>=True)</a:t>
            </a:r>
          </a:p>
          <a:p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df.drop</a:t>
            </a:r>
            <a:r>
              <a:rPr lang="en-US"/>
              <a:t>(columns="</a:t>
            </a:r>
            <a:r>
              <a:rPr lang="en-US" err="1"/>
              <a:t>investment_type</a:t>
            </a:r>
            <a:r>
              <a:rPr lang="en-US"/>
              <a:t>")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9261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552F-B88E-4957-97D4-74E3F11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describe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C7113-424D-4C79-9D73-8110AE3CDF55}"/>
              </a:ext>
            </a:extLst>
          </p:cNvPr>
          <p:cNvSpPr txBox="1"/>
          <p:nvPr/>
        </p:nvSpPr>
        <p:spPr>
          <a:xfrm>
            <a:off x="596900" y="17830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err="1"/>
              <a:t>df.describe</a:t>
            </a:r>
            <a:r>
              <a:rPr lang="en-SG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87310-3CE8-4E03-95A0-B6179EC4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228850"/>
            <a:ext cx="31242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283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85C3-A9AC-4CEE-BE9C-B339DF20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&amp; Boxplot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25639-5F6F-4985-9542-7B4614DD973B}"/>
              </a:ext>
            </a:extLst>
          </p:cNvPr>
          <p:cNvSpPr txBox="1"/>
          <p:nvPr/>
        </p:nvSpPr>
        <p:spPr>
          <a:xfrm>
            <a:off x="559942" y="166210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err="1"/>
              <a:t>df.hist</a:t>
            </a:r>
            <a:r>
              <a:rPr lang="en-SG"/>
              <a:t>(</a:t>
            </a:r>
            <a:r>
              <a:rPr lang="en-SG" err="1"/>
              <a:t>figsize</a:t>
            </a:r>
            <a:r>
              <a:rPr lang="en-SG"/>
              <a:t>=(10,10))</a:t>
            </a:r>
          </a:p>
          <a:p>
            <a:endParaRPr lang="en-SG"/>
          </a:p>
          <a:p>
            <a:r>
              <a:rPr lang="en-SG" err="1"/>
              <a:t>df.boxplot</a:t>
            </a:r>
            <a:r>
              <a:rPr lang="en-SG"/>
              <a:t>(</a:t>
            </a:r>
            <a:r>
              <a:rPr lang="en-SG" err="1"/>
              <a:t>figsize</a:t>
            </a:r>
            <a:r>
              <a:rPr lang="en-SG"/>
              <a:t>=(20,10))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F191E-A57A-49C2-91A5-BEA2202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555" y="3683916"/>
            <a:ext cx="3290777" cy="2146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FCD79-73D2-4504-B330-51649435B32D}"/>
              </a:ext>
            </a:extLst>
          </p:cNvPr>
          <p:cNvSpPr txBox="1"/>
          <p:nvPr/>
        </p:nvSpPr>
        <p:spPr>
          <a:xfrm>
            <a:off x="4217542" y="1868805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#optional</a:t>
            </a:r>
          </a:p>
          <a:p>
            <a:r>
              <a:rPr lang="en-SG"/>
              <a:t>import </a:t>
            </a:r>
            <a:r>
              <a:rPr lang="en-SG" err="1"/>
              <a:t>matplotlib.pyplot</a:t>
            </a:r>
            <a:r>
              <a:rPr lang="en-SG"/>
              <a:t> as </a:t>
            </a:r>
            <a:r>
              <a:rPr lang="en-SG" err="1"/>
              <a:t>plt</a:t>
            </a:r>
            <a:endParaRPr lang="en-SG"/>
          </a:p>
          <a:p>
            <a:r>
              <a:rPr lang="en-SG" err="1"/>
              <a:t>plt.boxplot</a:t>
            </a:r>
            <a:r>
              <a:rPr lang="en-SG"/>
              <a:t>(</a:t>
            </a:r>
            <a:r>
              <a:rPr lang="en-SG" err="1"/>
              <a:t>df</a:t>
            </a:r>
            <a:r>
              <a:rPr lang="en-SG"/>
              <a:t>)</a:t>
            </a:r>
          </a:p>
          <a:p>
            <a:r>
              <a:rPr lang="en-SG"/>
              <a:t>#https://www.machinelearningplus.com/plots/top-50-matplotlib-visualizations-the-master-plots-python/</a:t>
            </a:r>
          </a:p>
        </p:txBody>
      </p:sp>
    </p:spTree>
    <p:extLst>
      <p:ext uri="{BB962C8B-B14F-4D97-AF65-F5344CB8AC3E}">
        <p14:creationId xmlns:p14="http://schemas.microsoft.com/office/powerpoint/2010/main" val="3455927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552F-B88E-4957-97D4-74E3F11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Correlation – check co-linearity, the relationship between the independent variable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DFAEC-6A4E-47EB-ADE0-C3E5E4FB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31" y="1589019"/>
            <a:ext cx="3133725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377EE-8890-4057-A3A5-478C7C8C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37" y="3375286"/>
            <a:ext cx="3370263" cy="2404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C5CD70-5404-4750-95E1-6D2AE3E388DA}"/>
              </a:ext>
            </a:extLst>
          </p:cNvPr>
          <p:cNvSpPr txBox="1"/>
          <p:nvPr/>
        </p:nvSpPr>
        <p:spPr>
          <a:xfrm>
            <a:off x="248771" y="1998223"/>
            <a:ext cx="52645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import seaborn as </a:t>
            </a:r>
            <a:r>
              <a:rPr lang="en-US" err="1"/>
              <a:t>sns</a:t>
            </a:r>
            <a:endParaRPr lang="en-US"/>
          </a:p>
          <a:p>
            <a:r>
              <a:rPr lang="en-US" err="1"/>
              <a:t>sns.heatmap</a:t>
            </a:r>
            <a:r>
              <a:rPr lang="en-US"/>
              <a:t>(</a:t>
            </a:r>
            <a:r>
              <a:rPr lang="en-US" err="1"/>
              <a:t>df.corr</a:t>
            </a:r>
            <a:r>
              <a:rPr lang="en-US"/>
              <a:t>())</a:t>
            </a:r>
          </a:p>
          <a:p>
            <a:endParaRPr lang="en-US"/>
          </a:p>
          <a:p>
            <a:r>
              <a:rPr lang="en-US" err="1"/>
              <a:t>sns.catplot</a:t>
            </a:r>
            <a:r>
              <a:rPr lang="en-US"/>
              <a:t>(data=</a:t>
            </a:r>
            <a:r>
              <a:rPr lang="en-US" err="1"/>
              <a:t>df,x</a:t>
            </a:r>
            <a:r>
              <a:rPr lang="en-US"/>
              <a:t>="</a:t>
            </a:r>
            <a:r>
              <a:rPr lang="en-US" err="1"/>
              <a:t>investment_type</a:t>
            </a:r>
            <a:r>
              <a:rPr lang="en-US"/>
              <a:t>", y="</a:t>
            </a:r>
            <a:r>
              <a:rPr lang="en-US" err="1"/>
              <a:t>price_book_ratio</a:t>
            </a:r>
            <a:r>
              <a:rPr lang="en-US"/>
              <a:t>", kind="bar")</a:t>
            </a:r>
          </a:p>
          <a:p>
            <a:endParaRPr lang="en-US"/>
          </a:p>
          <a:p>
            <a:r>
              <a:rPr lang="en-US"/>
              <a:t>#https://medium.com/geekculture/8-best-seaborn-visualizations-20143a4b3b2f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45111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8225D-D626-E0B5-E601-1F7BB727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err="1"/>
              <a:t>pyplot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0E449-7670-9B6F-BB16-89E811CD23D2}"/>
              </a:ext>
            </a:extLst>
          </p:cNvPr>
          <p:cNvSpPr txBox="1"/>
          <p:nvPr/>
        </p:nvSpPr>
        <p:spPr>
          <a:xfrm>
            <a:off x="457200" y="1967584"/>
            <a:ext cx="74563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from matplotlib import </a:t>
            </a:r>
            <a:r>
              <a:rPr lang="en-US" err="1"/>
              <a:t>pyplot</a:t>
            </a:r>
            <a:r>
              <a:rPr lang="en-US"/>
              <a:t> as </a:t>
            </a:r>
            <a:r>
              <a:rPr lang="en-US" err="1"/>
              <a:t>plt</a:t>
            </a:r>
            <a:endParaRPr lang="en-US"/>
          </a:p>
          <a:p>
            <a:r>
              <a:rPr lang="en-SG" err="1"/>
              <a:t>plt.scatter</a:t>
            </a:r>
            <a:r>
              <a:rPr lang="en-SG"/>
              <a:t>(df.fund_return_5years, </a:t>
            </a:r>
            <a:r>
              <a:rPr lang="en-SG" err="1"/>
              <a:t>df.price_earnings_ratio</a:t>
            </a:r>
            <a:r>
              <a:rPr lang="en-SG"/>
              <a:t>)</a:t>
            </a:r>
          </a:p>
          <a:p>
            <a:r>
              <a:rPr lang="en-SG" err="1"/>
              <a:t>plt.scatter</a:t>
            </a:r>
            <a:r>
              <a:rPr lang="en-SG"/>
              <a:t>(df.fund_return_5years, </a:t>
            </a:r>
            <a:r>
              <a:rPr lang="en-SG" err="1"/>
              <a:t>df.price_book_ratio</a:t>
            </a:r>
            <a:r>
              <a:rPr lang="en-SG"/>
              <a:t>)</a:t>
            </a:r>
          </a:p>
          <a:p>
            <a:r>
              <a:rPr lang="en-SG" err="1"/>
              <a:t>plt.xlabel</a:t>
            </a:r>
            <a:r>
              <a:rPr lang="en-SG"/>
              <a:t>(“Fund")</a:t>
            </a:r>
          </a:p>
          <a:p>
            <a:r>
              <a:rPr lang="en-SG" err="1"/>
              <a:t>plt.ylabel</a:t>
            </a:r>
            <a:r>
              <a:rPr lang="en-SG"/>
              <a:t>("Relative")</a:t>
            </a:r>
          </a:p>
          <a:p>
            <a:r>
              <a:rPr lang="en-SG" err="1"/>
              <a:t>plt.title</a:t>
            </a:r>
            <a:r>
              <a:rPr lang="en-SG"/>
              <a:t>("Fund vs Relative")</a:t>
            </a:r>
          </a:p>
          <a:p>
            <a:r>
              <a:rPr lang="en-SG" err="1"/>
              <a:t>plt.legend</a:t>
            </a:r>
            <a:r>
              <a:rPr lang="en-SG"/>
              <a:t>(["</a:t>
            </a:r>
            <a:r>
              <a:rPr lang="en-SG" err="1"/>
              <a:t>price_earnings_ratio</a:t>
            </a:r>
            <a:r>
              <a:rPr lang="en-SG"/>
              <a:t>", "</a:t>
            </a:r>
            <a:r>
              <a:rPr lang="en-SG" err="1"/>
              <a:t>price_book_ratio</a:t>
            </a:r>
            <a:r>
              <a:rPr lang="en-SG"/>
              <a:t>"])</a:t>
            </a:r>
          </a:p>
          <a:p>
            <a:r>
              <a:rPr lang="en-SG" err="1"/>
              <a:t>plt.show</a:t>
            </a:r>
            <a:r>
              <a:rPr lang="en-SG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80179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7793-75DD-42D6-8DF2-3B92078D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58" y="0"/>
            <a:ext cx="8229600" cy="1143000"/>
          </a:xfrm>
        </p:spPr>
        <p:txBody>
          <a:bodyPr/>
          <a:lstStyle/>
          <a:p>
            <a:r>
              <a:rPr lang="en-US"/>
              <a:t>Normalization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61C05-BB69-4726-B3CE-F4AF109889F8}"/>
              </a:ext>
            </a:extLst>
          </p:cNvPr>
          <p:cNvSpPr txBox="1"/>
          <p:nvPr/>
        </p:nvSpPr>
        <p:spPr>
          <a:xfrm>
            <a:off x="354458" y="1715451"/>
            <a:ext cx="73614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scipy</a:t>
            </a:r>
            <a:r>
              <a:rPr lang="en-SG"/>
              <a:t> import stats</a:t>
            </a:r>
          </a:p>
          <a:p>
            <a:r>
              <a:rPr lang="en-SG"/>
              <a:t>X["</a:t>
            </a:r>
            <a:r>
              <a:rPr lang="en-SG" err="1"/>
              <a:t>sector_communication_services</a:t>
            </a:r>
            <a:r>
              <a:rPr lang="en-SG"/>
              <a:t>"] = </a:t>
            </a:r>
            <a:r>
              <a:rPr lang="en-SG" err="1"/>
              <a:t>stats.zscore</a:t>
            </a:r>
            <a:r>
              <a:rPr lang="en-SG"/>
              <a:t>(X["</a:t>
            </a:r>
            <a:r>
              <a:rPr lang="en-SG" err="1"/>
              <a:t>sector_communication_services</a:t>
            </a:r>
            <a:r>
              <a:rPr lang="en-SG"/>
              <a:t>"])</a:t>
            </a:r>
            <a:endParaRPr lang="en-SG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BA0E3-7328-40F9-9CE8-BE41E751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906" y="3211232"/>
            <a:ext cx="4848225" cy="308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1C8161-4925-36DA-B860-A518740D8E26}"/>
              </a:ext>
            </a:extLst>
          </p:cNvPr>
          <p:cNvSpPr txBox="1"/>
          <p:nvPr/>
        </p:nvSpPr>
        <p:spPr>
          <a:xfrm>
            <a:off x="4774019" y="69700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err="1">
                <a:solidFill>
                  <a:srgbClr val="FF0000"/>
                </a:solidFill>
              </a:rPr>
              <a:t>pd.set_option</a:t>
            </a:r>
            <a:r>
              <a:rPr lang="en-SG">
                <a:solidFill>
                  <a:srgbClr val="FF0000"/>
                </a:solidFill>
              </a:rPr>
              <a:t>('</a:t>
            </a:r>
            <a:r>
              <a:rPr lang="en-SG" err="1">
                <a:solidFill>
                  <a:srgbClr val="FF0000"/>
                </a:solidFill>
              </a:rPr>
              <a:t>display.max_rows</a:t>
            </a:r>
            <a:r>
              <a:rPr lang="en-SG">
                <a:solidFill>
                  <a:srgbClr val="FF0000"/>
                </a:solidFill>
              </a:rPr>
              <a:t>', 10)</a:t>
            </a:r>
          </a:p>
          <a:p>
            <a:r>
              <a:rPr lang="en-SG">
                <a:solidFill>
                  <a:srgbClr val="FF0000"/>
                </a:solidFill>
              </a:rPr>
              <a:t>for </a:t>
            </a:r>
            <a:r>
              <a:rPr lang="en-SG" err="1">
                <a:solidFill>
                  <a:srgbClr val="FF0000"/>
                </a:solidFill>
              </a:rPr>
              <a:t>i</a:t>
            </a:r>
            <a:r>
              <a:rPr lang="en-SG">
                <a:solidFill>
                  <a:srgbClr val="FF0000"/>
                </a:solidFill>
              </a:rPr>
              <a:t> in </a:t>
            </a:r>
            <a:r>
              <a:rPr lang="en-SG" err="1">
                <a:solidFill>
                  <a:srgbClr val="FF0000"/>
                </a:solidFill>
              </a:rPr>
              <a:t>X.columns</a:t>
            </a:r>
            <a:r>
              <a:rPr lang="en-SG">
                <a:solidFill>
                  <a:srgbClr val="FF0000"/>
                </a:solidFill>
              </a:rPr>
              <a:t>:</a:t>
            </a:r>
          </a:p>
          <a:p>
            <a:r>
              <a:rPr lang="en-SG">
                <a:solidFill>
                  <a:srgbClr val="FF0000"/>
                </a:solidFill>
              </a:rPr>
              <a:t>    X[</a:t>
            </a:r>
            <a:r>
              <a:rPr lang="en-SG" err="1">
                <a:solidFill>
                  <a:srgbClr val="FF0000"/>
                </a:solidFill>
              </a:rPr>
              <a:t>i</a:t>
            </a:r>
            <a:r>
              <a:rPr lang="en-SG">
                <a:solidFill>
                  <a:srgbClr val="FF0000"/>
                </a:solidFill>
              </a:rPr>
              <a:t>]=</a:t>
            </a:r>
            <a:r>
              <a:rPr lang="en-SG" err="1">
                <a:solidFill>
                  <a:srgbClr val="FF0000"/>
                </a:solidFill>
              </a:rPr>
              <a:t>stats.zscore</a:t>
            </a:r>
            <a:r>
              <a:rPr lang="en-SG">
                <a:solidFill>
                  <a:srgbClr val="FF0000"/>
                </a:solidFill>
              </a:rPr>
              <a:t>(X[</a:t>
            </a:r>
            <a:r>
              <a:rPr lang="en-SG" err="1">
                <a:solidFill>
                  <a:srgbClr val="FF0000"/>
                </a:solidFill>
              </a:rPr>
              <a:t>i</a:t>
            </a:r>
            <a:r>
              <a:rPr lang="en-SG">
                <a:solidFill>
                  <a:srgbClr val="FF0000"/>
                </a:solidFill>
              </a:rPr>
              <a:t>].</a:t>
            </a:r>
            <a:r>
              <a:rPr lang="en-SG" err="1">
                <a:solidFill>
                  <a:srgbClr val="FF0000"/>
                </a:solidFill>
              </a:rPr>
              <a:t>astype</a:t>
            </a:r>
            <a:r>
              <a:rPr lang="en-SG">
                <a:solidFill>
                  <a:srgbClr val="FF0000"/>
                </a:solidFill>
              </a:rPr>
              <a:t>(</a:t>
            </a:r>
            <a:r>
              <a:rPr lang="en-SG" err="1">
                <a:solidFill>
                  <a:srgbClr val="FF0000"/>
                </a:solidFill>
              </a:rPr>
              <a:t>np.float</a:t>
            </a:r>
            <a:r>
              <a:rPr lang="en-SG">
                <a:solidFill>
                  <a:srgbClr val="FF0000"/>
                </a:solidFill>
              </a:rPr>
              <a:t>))</a:t>
            </a:r>
          </a:p>
          <a:p>
            <a:r>
              <a:rPr lang="en-SG">
                <a:solidFill>
                  <a:srgbClr val="FF0000"/>
                </a:solidFill>
              </a:rPr>
              <a:t>print(X)</a:t>
            </a:r>
          </a:p>
        </p:txBody>
      </p:sp>
    </p:spTree>
    <p:extLst>
      <p:ext uri="{BB962C8B-B14F-4D97-AF65-F5344CB8AC3E}">
        <p14:creationId xmlns:p14="http://schemas.microsoft.com/office/powerpoint/2010/main" val="37720464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5155-C9E3-45C2-8F74-7C39BF39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Split X and Y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76A40-8863-477F-9DB4-3E0CD52B2C7E}"/>
              </a:ext>
            </a:extLst>
          </p:cNvPr>
          <p:cNvSpPr txBox="1"/>
          <p:nvPr/>
        </p:nvSpPr>
        <p:spPr>
          <a:xfrm>
            <a:off x="584200" y="1917682"/>
            <a:ext cx="7099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 = </a:t>
            </a:r>
            <a:r>
              <a:rPr lang="en-US" err="1"/>
              <a:t>df.drop</a:t>
            </a:r>
            <a:r>
              <a:rPr lang="en-US"/>
              <a:t>(columns= "</a:t>
            </a:r>
            <a:r>
              <a:rPr lang="en-US" sz="1800"/>
              <a:t> fund_treynor_ratio_5years </a:t>
            </a:r>
            <a:r>
              <a:rPr lang="en-US"/>
              <a:t>")</a:t>
            </a:r>
          </a:p>
          <a:p>
            <a:r>
              <a:rPr lang="en-SG"/>
              <a:t>Y = </a:t>
            </a:r>
            <a:r>
              <a:rPr lang="en-SG" err="1"/>
              <a:t>df</a:t>
            </a:r>
            <a:r>
              <a:rPr lang="en-SG"/>
              <a:t>[</a:t>
            </a:r>
            <a:r>
              <a:rPr lang="en-US"/>
              <a:t>"</a:t>
            </a:r>
            <a:r>
              <a:rPr lang="en-US" sz="1800"/>
              <a:t> fund_treynor_ratio_5years </a:t>
            </a:r>
            <a:r>
              <a:rPr lang="en-US"/>
              <a:t>"]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744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54A8-FB97-08BA-F1A0-8D758838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- Metrics</a:t>
            </a:r>
            <a:endParaRPr lang="en-SG" dirty="0"/>
          </a:p>
        </p:txBody>
      </p:sp>
      <p:pic>
        <p:nvPicPr>
          <p:cNvPr id="1026" name="Picture 2" descr="Evaluating Categorical Models. When you have categorical data you can… | by  Alex Mitrani | Towards Data Science">
            <a:extLst>
              <a:ext uri="{FF2B5EF4-FFF2-40B4-BE49-F238E27FC236}">
                <a16:creationId xmlns:a16="http://schemas.microsoft.com/office/drawing/2014/main" id="{44A2FDB6-2013-5570-346D-3F70DEC7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1" y="3666600"/>
            <a:ext cx="2557632" cy="23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aluating Categorical Models II: Sensitivity and Specificity | by Alex  Mitrani | Towards Data Science">
            <a:extLst>
              <a:ext uri="{FF2B5EF4-FFF2-40B4-BE49-F238E27FC236}">
                <a16:creationId xmlns:a16="http://schemas.microsoft.com/office/drawing/2014/main" id="{581D0A3A-A281-1625-CC2B-A2069C384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38" y="4746422"/>
            <a:ext cx="3834121" cy="133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30CFB10-8F08-395C-7D04-51A574DAE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614" y="1400937"/>
            <a:ext cx="4361921" cy="25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85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4AFC-8E3E-4931-8FD6-FB1B1478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Test Split</a:t>
            </a:r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2063E-441E-4116-B2B5-91DD3FA4F8A2}"/>
              </a:ext>
            </a:extLst>
          </p:cNvPr>
          <p:cNvSpPr txBox="1"/>
          <p:nvPr/>
        </p:nvSpPr>
        <p:spPr>
          <a:xfrm>
            <a:off x="457200" y="2014488"/>
            <a:ext cx="8445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#split train test</a:t>
            </a:r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sklearn.model_selection</a:t>
            </a:r>
            <a:r>
              <a:rPr lang="en-SG"/>
              <a:t> import </a:t>
            </a:r>
            <a:r>
              <a:rPr lang="en-SG" err="1"/>
              <a:t>train_test_split</a:t>
            </a:r>
            <a:endParaRPr lang="en-SG"/>
          </a:p>
          <a:p>
            <a:endParaRPr lang="en-SG"/>
          </a:p>
          <a:p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X_test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, </a:t>
            </a:r>
            <a:r>
              <a:rPr lang="en-SG" err="1"/>
              <a:t>Y_test</a:t>
            </a:r>
            <a:r>
              <a:rPr lang="en-SG"/>
              <a:t> = </a:t>
            </a:r>
            <a:r>
              <a:rPr lang="en-SG" err="1"/>
              <a:t>train_test_split</a:t>
            </a:r>
            <a:r>
              <a:rPr lang="en-SG"/>
              <a:t>(X, Y, </a:t>
            </a:r>
            <a:r>
              <a:rPr lang="en-SG" err="1"/>
              <a:t>random_state</a:t>
            </a:r>
            <a:r>
              <a:rPr lang="en-SG"/>
              <a:t>=123)</a:t>
            </a:r>
          </a:p>
        </p:txBody>
      </p:sp>
    </p:spTree>
    <p:extLst>
      <p:ext uri="{BB962C8B-B14F-4D97-AF65-F5344CB8AC3E}">
        <p14:creationId xmlns:p14="http://schemas.microsoft.com/office/powerpoint/2010/main" val="111030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194982" y="387581"/>
            <a:ext cx="8572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sklearn.metrics</a:t>
            </a:r>
            <a:r>
              <a:rPr lang="en-US"/>
              <a:t> import </a:t>
            </a:r>
            <a:r>
              <a:rPr lang="en-US" err="1"/>
              <a:t>mean_squared_error</a:t>
            </a:r>
            <a:endParaRPr lang="en-SG"/>
          </a:p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</a:t>
            </a:r>
            <a:r>
              <a:rPr lang="en-US"/>
              <a:t> import </a:t>
            </a:r>
            <a:r>
              <a:rPr lang="en-US" err="1"/>
              <a:t>linear_model</a:t>
            </a:r>
            <a:endParaRPr lang="en-SG"/>
          </a:p>
          <a:p>
            <a:r>
              <a:rPr lang="en-US"/>
              <a:t>model = </a:t>
            </a:r>
            <a:r>
              <a:rPr lang="en-US" err="1"/>
              <a:t>linear_model.LinearRegression</a:t>
            </a:r>
            <a:r>
              <a:rPr lang="en-US"/>
              <a:t>()</a:t>
            </a:r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A9255-A3F2-D716-AA75-F4A0D8E8E2EC}"/>
              </a:ext>
            </a:extLst>
          </p:cNvPr>
          <p:cNvSpPr txBox="1"/>
          <p:nvPr/>
        </p:nvSpPr>
        <p:spPr>
          <a:xfrm>
            <a:off x="194982" y="3153477"/>
            <a:ext cx="79282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</a:p>
          <a:p>
            <a:r>
              <a:rPr lang="en-SG"/>
              <a:t>model = </a:t>
            </a:r>
            <a:r>
              <a:rPr lang="en-SG" err="1"/>
              <a:t>tree.DecisionTreeRegressor</a:t>
            </a:r>
            <a:r>
              <a:rPr lang="en-SG"/>
              <a:t>(</a:t>
            </a:r>
            <a:r>
              <a:rPr lang="en-SG" err="1"/>
              <a:t>random_state</a:t>
            </a:r>
            <a:r>
              <a:rPr lang="en-SG"/>
              <a:t>=123)</a:t>
            </a:r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48444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928D9B-EDA3-D7D4-3371-201B9050E766}"/>
              </a:ext>
            </a:extLst>
          </p:cNvPr>
          <p:cNvSpPr txBox="1"/>
          <p:nvPr/>
        </p:nvSpPr>
        <p:spPr>
          <a:xfrm>
            <a:off x="376517" y="410082"/>
            <a:ext cx="77936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ensemble.RandomForestRegressor</a:t>
            </a:r>
            <a:r>
              <a:rPr lang="en-SG"/>
              <a:t>(</a:t>
            </a:r>
            <a:r>
              <a:rPr lang="en-SG" err="1"/>
              <a:t>random_state</a:t>
            </a:r>
            <a:r>
              <a:rPr lang="en-SG"/>
              <a:t>=123)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E03B2-A8B3-BA8E-CE90-3C94E5E41D52}"/>
              </a:ext>
            </a:extLst>
          </p:cNvPr>
          <p:cNvSpPr txBox="1"/>
          <p:nvPr/>
        </p:nvSpPr>
        <p:spPr>
          <a:xfrm>
            <a:off x="322728" y="2413337"/>
            <a:ext cx="77936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model = </a:t>
            </a:r>
            <a:r>
              <a:rPr lang="en-SG" err="1"/>
              <a:t>ensemble.GradientBoostingRegressor</a:t>
            </a:r>
            <a:r>
              <a:rPr lang="en-SG"/>
              <a:t>(</a:t>
            </a:r>
            <a:r>
              <a:rPr lang="en-SG" err="1"/>
              <a:t>random_state</a:t>
            </a:r>
            <a:r>
              <a:rPr lang="en-SG"/>
              <a:t>=123)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  <a:p>
            <a:endParaRPr lang="en-SG"/>
          </a:p>
          <a:p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317FF-F1FB-F32C-808C-62922FB25741}"/>
              </a:ext>
            </a:extLst>
          </p:cNvPr>
          <p:cNvSpPr txBox="1"/>
          <p:nvPr/>
        </p:nvSpPr>
        <p:spPr>
          <a:xfrm>
            <a:off x="467830" y="4258947"/>
            <a:ext cx="81315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neural_network.MLPRegressor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print("</a:t>
            </a:r>
            <a:r>
              <a:rPr lang="en-SG" err="1"/>
              <a:t>rmse</a:t>
            </a:r>
            <a:r>
              <a:rPr lang="en-SG"/>
              <a:t> is : ",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Y_test</a:t>
            </a:r>
            <a:r>
              <a:rPr lang="en-SG"/>
              <a:t>, pred))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47E11D-A273-C7A1-7058-C157A241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310" y="1227785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</p:spTree>
    <p:extLst>
      <p:ext uri="{BB962C8B-B14F-4D97-AF65-F5344CB8AC3E}">
        <p14:creationId xmlns:p14="http://schemas.microsoft.com/office/powerpoint/2010/main" val="3152341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C32F-3987-4EFD-BD58-87369595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2038"/>
            <a:ext cx="8229600" cy="1143000"/>
          </a:xfrm>
        </p:spPr>
        <p:txBody>
          <a:bodyPr/>
          <a:lstStyle/>
          <a:p>
            <a:r>
              <a:rPr lang="en-SG"/>
              <a:t>Regressor Optimization (</a:t>
            </a:r>
            <a:r>
              <a:rPr lang="en-SG" err="1"/>
              <a:t>max_depth</a:t>
            </a:r>
            <a:r>
              <a:rPr lang="en-SG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C5660-D78F-4AC8-8D77-B3498C12962C}"/>
              </a:ext>
            </a:extLst>
          </p:cNvPr>
          <p:cNvSpPr txBox="1"/>
          <p:nvPr/>
        </p:nvSpPr>
        <p:spPr>
          <a:xfrm>
            <a:off x="313361" y="1646860"/>
            <a:ext cx="77518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for </a:t>
            </a:r>
            <a:r>
              <a:rPr lang="en-SG" err="1"/>
              <a:t>i</a:t>
            </a:r>
            <a:r>
              <a:rPr lang="en-SG"/>
              <a:t> in range(20):</a:t>
            </a:r>
          </a:p>
          <a:p>
            <a:r>
              <a:rPr lang="en-SG"/>
              <a:t>    print(</a:t>
            </a:r>
            <a:r>
              <a:rPr lang="en-SG" err="1"/>
              <a:t>i</a:t>
            </a:r>
            <a:r>
              <a:rPr lang="en-SG"/>
              <a:t>)</a:t>
            </a:r>
          </a:p>
          <a:p>
            <a:r>
              <a:rPr lang="en-SG"/>
              <a:t>    model = </a:t>
            </a:r>
            <a:r>
              <a:rPr lang="en-SG" err="1"/>
              <a:t>DecisionTreeRegressor</a:t>
            </a:r>
            <a:r>
              <a:rPr lang="en-SG"/>
              <a:t>(</a:t>
            </a:r>
            <a:r>
              <a:rPr lang="en-SG" err="1"/>
              <a:t>max_depth</a:t>
            </a:r>
            <a:r>
              <a:rPr lang="en-SG"/>
              <a:t>= i+2)</a:t>
            </a:r>
          </a:p>
          <a:p>
            <a:r>
              <a:rPr lang="en-SG"/>
              <a:t>    </a:t>
            </a:r>
            <a:r>
              <a:rPr lang="en-SG" err="1"/>
              <a:t>model.fit</a:t>
            </a:r>
            <a:r>
              <a:rPr lang="en-SG"/>
              <a:t>(X_train1, Y_train1)</a:t>
            </a:r>
          </a:p>
          <a:p>
            <a:r>
              <a:rPr lang="en-SG"/>
              <a:t>    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X_validate</a:t>
            </a:r>
            <a:r>
              <a:rPr lang="en-SG"/>
              <a:t>)</a:t>
            </a:r>
          </a:p>
          <a:p>
            <a:r>
              <a:rPr lang="en-SG"/>
              <a:t>    </a:t>
            </a:r>
            <a:r>
              <a:rPr lang="en-SG" err="1"/>
              <a:t>rmse</a:t>
            </a:r>
            <a:r>
              <a:rPr lang="en-SG"/>
              <a:t> =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Y_validate</a:t>
            </a:r>
            <a:r>
              <a:rPr lang="en-SG"/>
              <a:t>, pred) ** 0.5</a:t>
            </a:r>
          </a:p>
          <a:p>
            <a:r>
              <a:rPr lang="en-SG"/>
              <a:t>    print(</a:t>
            </a:r>
            <a:r>
              <a:rPr lang="en-SG" err="1"/>
              <a:t>rmse</a:t>
            </a:r>
            <a:r>
              <a:rPr lang="en-SG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82015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6659-6B01-4D46-8757-5FBA3D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Save model and load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6654-7D4F-4E75-99A0-4F3AFA2A8306}"/>
              </a:ext>
            </a:extLst>
          </p:cNvPr>
          <p:cNvSpPr txBox="1"/>
          <p:nvPr/>
        </p:nvSpPr>
        <p:spPr>
          <a:xfrm>
            <a:off x="598393" y="3034298"/>
            <a:ext cx="7342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 load the model from disk and predict from existing to validate the load</a:t>
            </a:r>
          </a:p>
          <a:p>
            <a:r>
              <a:rPr lang="en-SG"/>
              <a:t>model = </a:t>
            </a:r>
            <a:r>
              <a:rPr lang="en-SG" err="1"/>
              <a:t>joblib.load</a:t>
            </a:r>
            <a:r>
              <a:rPr lang="en-SG"/>
              <a:t>('</a:t>
            </a:r>
            <a:r>
              <a:rPr lang="en-US"/>
              <a:t>model name</a:t>
            </a:r>
            <a:r>
              <a:rPr lang="en-SG"/>
              <a:t>’)</a:t>
            </a:r>
          </a:p>
          <a:p>
            <a:r>
              <a:rPr lang="en-US"/>
              <a:t>Print(</a:t>
            </a:r>
            <a:r>
              <a:rPr lang="en-US" err="1"/>
              <a:t>model.predict</a:t>
            </a:r>
            <a:r>
              <a:rPr lang="en-US"/>
              <a:t>([[data]]))</a:t>
            </a:r>
            <a:endParaRPr lang="en-SG"/>
          </a:p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3D20-4651-4783-B249-9B119B640E9A}"/>
              </a:ext>
            </a:extLst>
          </p:cNvPr>
          <p:cNvSpPr txBox="1"/>
          <p:nvPr/>
        </p:nvSpPr>
        <p:spPr>
          <a:xfrm>
            <a:off x="665627" y="1706632"/>
            <a:ext cx="5688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# save the model to disk</a:t>
            </a:r>
          </a:p>
          <a:p>
            <a:r>
              <a:rPr lang="en-US"/>
              <a:t>Import </a:t>
            </a:r>
            <a:r>
              <a:rPr lang="en-US" err="1"/>
              <a:t>joblib</a:t>
            </a:r>
            <a:endParaRPr lang="en-US"/>
          </a:p>
          <a:p>
            <a:r>
              <a:rPr lang="en-US" err="1"/>
              <a:t>joblib.dump</a:t>
            </a:r>
            <a:r>
              <a:rPr lang="en-US"/>
              <a:t>(model, </a:t>
            </a:r>
            <a:r>
              <a:rPr lang="en-SG"/>
              <a:t>'</a:t>
            </a:r>
            <a:r>
              <a:rPr lang="en-US"/>
              <a:t>model name</a:t>
            </a:r>
            <a:r>
              <a:rPr lang="en-SG"/>
              <a:t>'</a:t>
            </a:r>
            <a:r>
              <a:rPr lang="en-US"/>
              <a:t>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84624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CAAC-D190-D7BB-D49D-2D686DEB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147273"/>
            <a:ext cx="8229600" cy="1143000"/>
          </a:xfrm>
        </p:spPr>
        <p:txBody>
          <a:bodyPr/>
          <a:lstStyle/>
          <a:p>
            <a:r>
              <a:rPr lang="en-SG"/>
              <a:t>Extra: For regression only: VIF, QQ, ANOVA</a:t>
            </a:r>
          </a:p>
        </p:txBody>
      </p:sp>
    </p:spTree>
    <p:extLst>
      <p:ext uri="{BB962C8B-B14F-4D97-AF65-F5344CB8AC3E}">
        <p14:creationId xmlns:p14="http://schemas.microsoft.com/office/powerpoint/2010/main" val="1802160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0EFFD-F510-40F3-B46C-DBC86DF5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06" y="1747778"/>
            <a:ext cx="1963324" cy="1017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CF367-56A8-45CF-BFAD-68358752B938}"/>
              </a:ext>
            </a:extLst>
          </p:cNvPr>
          <p:cNvSpPr txBox="1"/>
          <p:nvPr/>
        </p:nvSpPr>
        <p:spPr>
          <a:xfrm>
            <a:off x="383241" y="3183988"/>
            <a:ext cx="83035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#vif to check collinearity </a:t>
            </a:r>
          </a:p>
          <a:p>
            <a:r>
              <a:rPr lang="en-SG" dirty="0">
                <a:solidFill>
                  <a:srgbClr val="FF0000"/>
                </a:solidFill>
              </a:rPr>
              <a:t>#1 = not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#Between 1 and 5 = moderately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#Greater than 5 = highly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statsmodels.stats.outliers_influence</a:t>
            </a:r>
            <a:r>
              <a:rPr lang="en-SG" dirty="0">
                <a:solidFill>
                  <a:srgbClr val="FF0000"/>
                </a:solidFill>
              </a:rPr>
              <a:t> import </a:t>
            </a:r>
            <a:r>
              <a:rPr lang="en-SG" dirty="0" err="1">
                <a:solidFill>
                  <a:srgbClr val="FF0000"/>
                </a:solidFill>
              </a:rPr>
              <a:t>variance_inflation_factor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pd.DataFrame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["feature"] = 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["VIF"] = [</a:t>
            </a:r>
            <a:r>
              <a:rPr lang="en-SG" dirty="0" err="1">
                <a:solidFill>
                  <a:srgbClr val="FF0000"/>
                </a:solidFill>
              </a:rPr>
              <a:t>variance_inflation_factor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X.values</a:t>
            </a:r>
            <a:r>
              <a:rPr lang="en-SG" dirty="0">
                <a:solidFill>
                  <a:srgbClr val="FF0000"/>
                </a:solidFill>
              </a:rPr>
              <a:t>,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) 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range(</a:t>
            </a:r>
            <a:r>
              <a:rPr lang="en-SG" dirty="0" err="1">
                <a:solidFill>
                  <a:srgbClr val="FF0000"/>
                </a:solidFill>
              </a:rPr>
              <a:t>len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r>
              <a:rPr lang="en-SG" dirty="0">
                <a:solidFill>
                  <a:srgbClr val="FF0000"/>
                </a:solidFill>
              </a:rPr>
              <a:t>))]</a:t>
            </a:r>
          </a:p>
          <a:p>
            <a:r>
              <a:rPr lang="en-SG" dirty="0">
                <a:solidFill>
                  <a:srgbClr val="FF0000"/>
                </a:solidFill>
              </a:rPr>
              <a:t>print(</a:t>
            </a:r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AFA267-F322-47C0-9C78-9F003F22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2267"/>
            <a:ext cx="8229600" cy="1143000"/>
          </a:xfrm>
        </p:spPr>
        <p:txBody>
          <a:bodyPr/>
          <a:lstStyle/>
          <a:p>
            <a:r>
              <a:rPr lang="en-SG"/>
              <a:t>Optional : Check Collinearity</a:t>
            </a:r>
            <a:br>
              <a:rPr lang="en-SG"/>
            </a:b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3848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2082-2980-4382-B77B-9101508F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33" y="24513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SG"/>
              <a:t>Optional: QQ plot - </a:t>
            </a:r>
            <a:r>
              <a:rPr lang="en-US"/>
              <a:t>check heteroskedasticity – residual must be normally distributed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0F757-E63A-495B-8108-096ED1142DB3}"/>
              </a:ext>
            </a:extLst>
          </p:cNvPr>
          <p:cNvSpPr txBox="1"/>
          <p:nvPr/>
        </p:nvSpPr>
        <p:spPr>
          <a:xfrm>
            <a:off x="457200" y="191740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statsmodels.api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sm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from matplotlib import </a:t>
            </a:r>
            <a:r>
              <a:rPr lang="en-SG" dirty="0" err="1">
                <a:solidFill>
                  <a:srgbClr val="FF0000"/>
                </a:solidFill>
              </a:rPr>
              <a:t>pyplot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plt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mod_fit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sm.OLS</a:t>
            </a:r>
            <a:r>
              <a:rPr lang="en-SG" dirty="0">
                <a:solidFill>
                  <a:srgbClr val="FF0000"/>
                </a:solidFill>
              </a:rPr>
              <a:t>(Y,X).fit()</a:t>
            </a:r>
          </a:p>
          <a:p>
            <a:r>
              <a:rPr lang="en-SG" dirty="0">
                <a:solidFill>
                  <a:srgbClr val="FF0000"/>
                </a:solidFill>
              </a:rPr>
              <a:t>res = </a:t>
            </a:r>
            <a:r>
              <a:rPr lang="en-SG" dirty="0" err="1">
                <a:solidFill>
                  <a:srgbClr val="FF0000"/>
                </a:solidFill>
              </a:rPr>
              <a:t>mod_fit.resid</a:t>
            </a:r>
            <a:r>
              <a:rPr lang="en-SG" dirty="0">
                <a:solidFill>
                  <a:srgbClr val="FF0000"/>
                </a:solidFill>
              </a:rPr>
              <a:t> # residuals</a:t>
            </a:r>
          </a:p>
          <a:p>
            <a:r>
              <a:rPr lang="en-SG" dirty="0">
                <a:solidFill>
                  <a:srgbClr val="FF0000"/>
                </a:solidFill>
              </a:rPr>
              <a:t>fig = </a:t>
            </a:r>
            <a:r>
              <a:rPr lang="en-SG" dirty="0" err="1">
                <a:solidFill>
                  <a:srgbClr val="FF0000"/>
                </a:solidFill>
              </a:rPr>
              <a:t>sm.qqplot</a:t>
            </a:r>
            <a:r>
              <a:rPr lang="en-SG" dirty="0">
                <a:solidFill>
                  <a:srgbClr val="FF0000"/>
                </a:solidFill>
              </a:rPr>
              <a:t>(res)</a:t>
            </a:r>
          </a:p>
          <a:p>
            <a:r>
              <a:rPr lang="en-SG" dirty="0" err="1">
                <a:solidFill>
                  <a:srgbClr val="FF0000"/>
                </a:solidFill>
              </a:rPr>
              <a:t>plt.show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2A535-65C3-46F1-9BAA-BA9B4ABC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763" y="1568866"/>
            <a:ext cx="3930659" cy="43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511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C70C-1D35-4609-A854-35DF183D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3" y="173681"/>
            <a:ext cx="2462631" cy="2165482"/>
          </a:xfrm>
        </p:spPr>
        <p:txBody>
          <a:bodyPr/>
          <a:lstStyle/>
          <a:p>
            <a:r>
              <a:rPr lang="en-US"/>
              <a:t>Optional: </a:t>
            </a:r>
            <a:r>
              <a:rPr lang="en-US" err="1"/>
              <a:t>Anova</a:t>
            </a:r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C2D19-5F0E-4682-8AE9-866777E1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3" y="3105954"/>
            <a:ext cx="5574051" cy="2802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77BA8B-F206-4D76-B8C7-EFCD95CBC141}"/>
              </a:ext>
            </a:extLst>
          </p:cNvPr>
          <p:cNvSpPr txBox="1"/>
          <p:nvPr/>
        </p:nvSpPr>
        <p:spPr>
          <a:xfrm>
            <a:off x="3020669" y="624155"/>
            <a:ext cx="463354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statsmodels.formula.api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statsmodels.stats.anova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model =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r>
              <a:rPr lang="en-US" dirty="0">
                <a:solidFill>
                  <a:srgbClr val="FF0000"/>
                </a:solidFill>
              </a:rPr>
              <a:t>("Y ~ X",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).fit()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model.summary</a:t>
            </a:r>
            <a:r>
              <a:rPr lang="en-US" dirty="0">
                <a:solidFill>
                  <a:srgbClr val="FF0000"/>
                </a:solidFill>
              </a:rPr>
              <a:t>())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r>
              <a:rPr lang="en-US" dirty="0">
                <a:solidFill>
                  <a:srgbClr val="FF0000"/>
                </a:solidFill>
              </a:rPr>
              <a:t>(model)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print('\</a:t>
            </a:r>
            <a:r>
              <a:rPr lang="en-US" dirty="0" err="1">
                <a:solidFill>
                  <a:srgbClr val="FF0000"/>
                </a:solidFill>
              </a:rPr>
              <a:t>nANOVA</a:t>
            </a:r>
            <a:r>
              <a:rPr lang="en-US" dirty="0">
                <a:solidFill>
                  <a:srgbClr val="FF0000"/>
                </a:solidFill>
              </a:rPr>
              <a:t> results')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6966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F6D0-3EA0-4825-A05F-B8292EB7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AIC </a:t>
            </a:r>
            <a:r>
              <a:rPr lang="en-US" err="1"/>
              <a:t>Rsq</a:t>
            </a:r>
            <a:r>
              <a:rPr lang="en-US"/>
              <a:t> RMSE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B8E8-1D28-4808-9CA0-6E6C4C0D8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9" y="4552793"/>
            <a:ext cx="3584610" cy="1197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2FEF6C-61C4-4387-BAC3-45392366F764}"/>
              </a:ext>
            </a:extLst>
          </p:cNvPr>
          <p:cNvSpPr/>
          <p:nvPr/>
        </p:nvSpPr>
        <p:spPr>
          <a:xfrm>
            <a:off x="1566675" y="4747178"/>
            <a:ext cx="2029280" cy="53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0F2E6A-A0BC-43F3-A81E-E1970EF728E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595955" y="4973210"/>
            <a:ext cx="878306" cy="41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720140-6E70-4EB6-BC43-F934DE1BD404}"/>
              </a:ext>
            </a:extLst>
          </p:cNvPr>
          <p:cNvSpPr txBox="1"/>
          <p:nvPr/>
        </p:nvSpPr>
        <p:spPr>
          <a:xfrm>
            <a:off x="4619584" y="4706599"/>
            <a:ext cx="51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RSS</a:t>
            </a:r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DB0BAD-E3A8-4DFF-B8DF-C335864F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83" y="626460"/>
            <a:ext cx="4174312" cy="2455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54B81-3667-47B5-8972-BFF25B7D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35" y="2847789"/>
            <a:ext cx="2809875" cy="138112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8C0925-6945-4BE4-A25C-CAC47E9A110D}"/>
              </a:ext>
            </a:extLst>
          </p:cNvPr>
          <p:cNvCxnSpPr/>
          <p:nvPr/>
        </p:nvCxnSpPr>
        <p:spPr>
          <a:xfrm flipH="1">
            <a:off x="2261308" y="1437027"/>
            <a:ext cx="750013" cy="503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0C9BF-C1D2-416A-8926-74007464E41A}"/>
              </a:ext>
            </a:extLst>
          </p:cNvPr>
          <p:cNvCxnSpPr>
            <a:endCxn id="13" idx="0"/>
          </p:cNvCxnSpPr>
          <p:nvPr/>
        </p:nvCxnSpPr>
        <p:spPr>
          <a:xfrm flipH="1">
            <a:off x="1880973" y="2653404"/>
            <a:ext cx="307423" cy="1943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CB79D5-F538-472A-8916-D908DF0E78E9}"/>
              </a:ext>
            </a:extLst>
          </p:cNvPr>
          <p:cNvSpPr txBox="1"/>
          <p:nvPr/>
        </p:nvSpPr>
        <p:spPr>
          <a:xfrm>
            <a:off x="5712431" y="3904179"/>
            <a:ext cx="2955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RMSE no K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AIC reduce the weight of error but increase the weight of # of independent variable</a:t>
            </a:r>
          </a:p>
          <a:p>
            <a:pPr marL="342900" indent="-342900">
              <a:buFont typeface="+mj-lt"/>
              <a:buAutoNum type="arabicPeriod"/>
            </a:pPr>
            <a:r>
              <a:rPr lang="en-SG" err="1"/>
              <a:t>Rsq</a:t>
            </a:r>
            <a:r>
              <a:rPr lang="en-SG"/>
              <a:t> using TSS, like ratio style, therefore max is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6325B4-7E09-4F99-935D-1BDDD1FA4EE6}"/>
              </a:ext>
            </a:extLst>
          </p:cNvPr>
          <p:cNvSpPr/>
          <p:nvPr/>
        </p:nvSpPr>
        <p:spPr>
          <a:xfrm>
            <a:off x="478707" y="1937466"/>
            <a:ext cx="205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/>
              <a:t>AIC = 2k + n ln(RSS)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9779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54F1-2FE7-D25C-47A3-3DCF6AED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9" y="33747"/>
            <a:ext cx="8229600" cy="1143000"/>
          </a:xfrm>
        </p:spPr>
        <p:txBody>
          <a:bodyPr/>
          <a:lstStyle/>
          <a:p>
            <a:r>
              <a:rPr lang="en-US" dirty="0"/>
              <a:t>Metrics (Graph)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B58BB-9A82-24B6-4FF1-E9282F1F068F}"/>
              </a:ext>
            </a:extLst>
          </p:cNvPr>
          <p:cNvSpPr txBox="1"/>
          <p:nvPr/>
        </p:nvSpPr>
        <p:spPr>
          <a:xfrm>
            <a:off x="4196827" y="14009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plot_roc_curve</a:t>
            </a:r>
            <a:endParaRPr lang="en-SG" dirty="0"/>
          </a:p>
          <a:p>
            <a:r>
              <a:rPr lang="en-SG" dirty="0" err="1"/>
              <a:t>plot_roc_curve</a:t>
            </a:r>
            <a:r>
              <a:rPr lang="en-SG" dirty="0"/>
              <a:t>(</a:t>
            </a:r>
            <a:r>
              <a:rPr lang="en-SG" dirty="0" err="1"/>
              <a:t>model,X_test,Y_test</a:t>
            </a:r>
            <a:r>
              <a:rPr lang="en-SG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FB27-905E-6EF4-F454-D999556C5ABB}"/>
              </a:ext>
            </a:extLst>
          </p:cNvPr>
          <p:cNvSpPr txBox="1"/>
          <p:nvPr/>
        </p:nvSpPr>
        <p:spPr>
          <a:xfrm>
            <a:off x="4356848" y="4017115"/>
            <a:ext cx="47871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 err="1"/>
              <a:t>sklearn.metrics</a:t>
            </a:r>
            <a:r>
              <a:rPr lang="en-US" sz="1400" dirty="0"/>
              <a:t> import </a:t>
            </a:r>
            <a:r>
              <a:rPr lang="en-US" sz="1400" dirty="0" err="1"/>
              <a:t>plot_precision_recall_curve</a:t>
            </a:r>
            <a:endParaRPr lang="en-US" sz="1400" dirty="0"/>
          </a:p>
          <a:p>
            <a:r>
              <a:rPr lang="en-SG" sz="1400" dirty="0" err="1"/>
              <a:t>plot_precision_recall_curve</a:t>
            </a:r>
            <a:r>
              <a:rPr lang="en-SG" sz="1400" dirty="0"/>
              <a:t>(</a:t>
            </a:r>
            <a:r>
              <a:rPr lang="en-SG" sz="1400" dirty="0" err="1"/>
              <a:t>model,X_test,Y_test</a:t>
            </a:r>
            <a:r>
              <a:rPr lang="en-SG" sz="1400" dirty="0"/>
              <a:t>)</a:t>
            </a:r>
          </a:p>
          <a:p>
            <a:endParaRPr lang="en-SG" sz="1400" dirty="0"/>
          </a:p>
          <a:p>
            <a:r>
              <a:rPr lang="en-SG" sz="1400" dirty="0"/>
              <a:t>When you force the false negative to go down, the speed of increasing false positive?? VV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97AD0-6A3A-1F1B-3CF2-9A87C7E0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4" y="3720893"/>
            <a:ext cx="3763676" cy="255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0DA50-9D7B-ACC6-E27D-6FB51F01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54" y="1091686"/>
            <a:ext cx="3547715" cy="24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70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42C9-8DFC-4A55-B0CF-83EDB839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Considerations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702B6-1531-4EB3-9C1C-E573B3033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Multicollinearity – Relationship Between Variable</a:t>
            </a:r>
          </a:p>
          <a:p>
            <a:r>
              <a:rPr lang="en-SG"/>
              <a:t>Time Series – Correlation between the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DF8FB-0DC3-40AB-870E-95FB69F9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17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6F1B-E901-4B75-86CF-84BF5035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have you learnt?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059A-2DF8-41A4-A202-6EC53B279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Regression as Prediction</a:t>
            </a:r>
          </a:p>
          <a:p>
            <a:r>
              <a:rPr lang="en-US"/>
              <a:t>Types of Regression</a:t>
            </a:r>
          </a:p>
          <a:p>
            <a:r>
              <a:rPr lang="en-US"/>
              <a:t>Other consideration</a:t>
            </a:r>
          </a:p>
          <a:p>
            <a:pPr marL="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93481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416F-19CC-45D1-886E-A0CFA0A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Material (Optional)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FA18-6003-4D51-8BA8-D97D3347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Shwartz</a:t>
            </a:r>
            <a:r>
              <a:rPr lang="en-US"/>
              <a:t> </a:t>
            </a:r>
            <a:r>
              <a:rPr lang="en-US" err="1"/>
              <a:t>Pg</a:t>
            </a:r>
            <a:r>
              <a:rPr lang="en-US"/>
              <a:t> 124 to 130 </a:t>
            </a:r>
            <a:r>
              <a:rPr lang="en-US">
                <a:hlinkClick r:id="rId2"/>
              </a:rPr>
              <a:t>https://www.dropbox.com/s/ed9s6zyrtjgc7dk/Shwartz.pdf?dl=0</a:t>
            </a:r>
            <a:endParaRPr lang="en-US"/>
          </a:p>
          <a:p>
            <a:r>
              <a:rPr lang="en-US"/>
              <a:t>Video</a:t>
            </a:r>
          </a:p>
          <a:p>
            <a:pPr lvl="1"/>
            <a:r>
              <a:rPr lang="en-SG">
                <a:hlinkClick r:id="rId3"/>
              </a:rPr>
              <a:t>https://www.youtube.com/watch?v=WWqE7YHR4Jc&amp;t=440s</a:t>
            </a:r>
            <a:endParaRPr lang="en-SG"/>
          </a:p>
          <a:p>
            <a:pPr lvl="1"/>
            <a:r>
              <a:rPr lang="en-SG">
                <a:hlinkClick r:id="rId4"/>
              </a:rPr>
              <a:t>https://www.youtube.com/watch?v=aq8VU5KLmkY</a:t>
            </a:r>
            <a:endParaRPr lang="en-SG"/>
          </a:p>
          <a:p>
            <a:r>
              <a:rPr lang="en-SG"/>
              <a:t>Homework (optional) 25 Questions</a:t>
            </a:r>
          </a:p>
          <a:p>
            <a:pPr lvl="1"/>
            <a:r>
              <a:rPr lang="en-SG">
                <a:hlinkClick r:id="rId5"/>
              </a:rPr>
              <a:t>https://blog.uwgb.edu/bansalg/statistics-data-analytics/linear-regression/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F7134-8D55-4F3B-9272-849539F7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24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0D94-A019-4628-A5C4-69B21E54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86" y="4231506"/>
            <a:ext cx="8229600" cy="1143000"/>
          </a:xfrm>
        </p:spPr>
        <p:txBody>
          <a:bodyPr/>
          <a:lstStyle/>
          <a:p>
            <a:r>
              <a:rPr lang="en-US"/>
              <a:t>Thank you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601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99ED-5F60-445D-988A-2F0E623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8" y="164314"/>
            <a:ext cx="8229600" cy="1143000"/>
          </a:xfrm>
        </p:spPr>
        <p:txBody>
          <a:bodyPr/>
          <a:lstStyle/>
          <a:p>
            <a:r>
              <a:rPr lang="en-US" dirty="0"/>
              <a:t>Continuous metrics - RMSE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0850-1738-4BC5-B243-B1AAF130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43" y="1551637"/>
            <a:ext cx="8229600" cy="3876123"/>
          </a:xfrm>
        </p:spPr>
        <p:txBody>
          <a:bodyPr/>
          <a:lstStyle/>
          <a:p>
            <a:r>
              <a:rPr lang="en-US" dirty="0"/>
              <a:t>5 types of error: 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Square Error</a:t>
            </a:r>
          </a:p>
          <a:p>
            <a:pPr lvl="1"/>
            <a:r>
              <a:rPr lang="en-US" dirty="0"/>
              <a:t>Sum of Square Error</a:t>
            </a:r>
          </a:p>
          <a:p>
            <a:pPr lvl="1"/>
            <a:r>
              <a:rPr lang="en-US" dirty="0"/>
              <a:t>Mean Square Error</a:t>
            </a:r>
          </a:p>
          <a:p>
            <a:pPr lvl="1"/>
            <a:r>
              <a:rPr lang="en-US" dirty="0"/>
              <a:t>Root Mean Square Error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798D0-FDAB-4965-B0FD-209FE204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19123" y="4986167"/>
            <a:ext cx="21336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AEAE3-32E3-414B-A403-D7C7F257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6" y="4201977"/>
            <a:ext cx="3829050" cy="1190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FAE90-C58A-46D2-AE59-438D136913AA}"/>
              </a:ext>
            </a:extLst>
          </p:cNvPr>
          <p:cNvSpPr/>
          <p:nvPr/>
        </p:nvSpPr>
        <p:spPr>
          <a:xfrm>
            <a:off x="5815880" y="4381770"/>
            <a:ext cx="969484" cy="4296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E72D093-5D56-4DF8-AD1E-F36DF8BDA405}"/>
              </a:ext>
            </a:extLst>
          </p:cNvPr>
          <p:cNvCxnSpPr>
            <a:cxnSpLocks/>
          </p:cNvCxnSpPr>
          <p:nvPr/>
        </p:nvCxnSpPr>
        <p:spPr>
          <a:xfrm rot="10800000">
            <a:off x="2017471" y="2244498"/>
            <a:ext cx="4281469" cy="2149972"/>
          </a:xfrm>
          <a:prstGeom prst="bentConnector3">
            <a:avLst>
              <a:gd name="adj1" fmla="val 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6A6EC3-BD7B-4DF3-8327-8EAF24ACD627}"/>
              </a:ext>
            </a:extLst>
          </p:cNvPr>
          <p:cNvSpPr/>
          <p:nvPr/>
        </p:nvSpPr>
        <p:spPr>
          <a:xfrm>
            <a:off x="6876598" y="4354228"/>
            <a:ext cx="173860" cy="242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DDC4851-20AC-46F0-91BA-82A6180DBDBD}"/>
              </a:ext>
            </a:extLst>
          </p:cNvPr>
          <p:cNvCxnSpPr/>
          <p:nvPr/>
        </p:nvCxnSpPr>
        <p:spPr>
          <a:xfrm rot="10800000">
            <a:off x="2565904" y="2599792"/>
            <a:ext cx="4397624" cy="1754436"/>
          </a:xfrm>
          <a:prstGeom prst="bentConnector3">
            <a:avLst>
              <a:gd name="adj1" fmla="val 1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B6598-4DFB-4392-8987-C07C3E009F45}"/>
              </a:ext>
            </a:extLst>
          </p:cNvPr>
          <p:cNvSpPr/>
          <p:nvPr/>
        </p:nvSpPr>
        <p:spPr>
          <a:xfrm>
            <a:off x="5066733" y="4354228"/>
            <a:ext cx="561860" cy="993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68BE999-588B-4E5C-92C1-D4CBC762314D}"/>
              </a:ext>
            </a:extLst>
          </p:cNvPr>
          <p:cNvCxnSpPr/>
          <p:nvPr/>
        </p:nvCxnSpPr>
        <p:spPr>
          <a:xfrm rot="10800000">
            <a:off x="3330332" y="2945983"/>
            <a:ext cx="2145879" cy="1509311"/>
          </a:xfrm>
          <a:prstGeom prst="bentConnector3">
            <a:avLst>
              <a:gd name="adj1" fmla="val -31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BEF6D-D69E-4E1D-BEB5-867A854B3524}"/>
              </a:ext>
            </a:extLst>
          </p:cNvPr>
          <p:cNvSpPr/>
          <p:nvPr/>
        </p:nvSpPr>
        <p:spPr>
          <a:xfrm>
            <a:off x="6236970" y="4927833"/>
            <a:ext cx="211002" cy="231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9AAA9D3-AD05-4248-B137-EC044C9EA7DF}"/>
              </a:ext>
            </a:extLst>
          </p:cNvPr>
          <p:cNvCxnSpPr>
            <a:cxnSpLocks/>
          </p:cNvCxnSpPr>
          <p:nvPr/>
        </p:nvCxnSpPr>
        <p:spPr>
          <a:xfrm rot="10800000">
            <a:off x="3466493" y="3306454"/>
            <a:ext cx="3007644" cy="1871424"/>
          </a:xfrm>
          <a:prstGeom prst="bentConnector3">
            <a:avLst>
              <a:gd name="adj1" fmla="val -701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EEEBE8-1FE8-4795-BB6D-0165826CE7EB}"/>
              </a:ext>
            </a:extLst>
          </p:cNvPr>
          <p:cNvCxnSpPr/>
          <p:nvPr/>
        </p:nvCxnSpPr>
        <p:spPr>
          <a:xfrm flipH="1" flipV="1">
            <a:off x="3016473" y="3843772"/>
            <a:ext cx="625167" cy="72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09A5718-5354-434D-A85C-6F9BC5EF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55" y="3910566"/>
            <a:ext cx="4832928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92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EF7347F08B3B4A96C14A574E7D6F6C" ma:contentTypeVersion="14" ma:contentTypeDescription="Create a new document." ma:contentTypeScope="" ma:versionID="c6765643fe111fcec81f83a5c4177b75">
  <xsd:schema xmlns:xsd="http://www.w3.org/2001/XMLSchema" xmlns:xs="http://www.w3.org/2001/XMLSchema" xmlns:p="http://schemas.microsoft.com/office/2006/metadata/properties" xmlns:ns3="375f7e3a-ad13-4f08-87d6-220e8dc7d5fe" xmlns:ns4="da78e243-11cc-4a33-8087-34002b870865" targetNamespace="http://schemas.microsoft.com/office/2006/metadata/properties" ma:root="true" ma:fieldsID="df04ff0bb76a0c6754e57f48703a1747" ns3:_="" ns4:_="">
    <xsd:import namespace="375f7e3a-ad13-4f08-87d6-220e8dc7d5fe"/>
    <xsd:import namespace="da78e243-11cc-4a33-8087-34002b8708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f7e3a-ad13-4f08-87d6-220e8dc7d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8e243-11cc-4a33-8087-34002b87086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D82BED-8FA3-4463-A2FD-1AE31367F9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5f7e3a-ad13-4f08-87d6-220e8dc7d5fe"/>
    <ds:schemaRef ds:uri="da78e243-11cc-4a33-8087-34002b8708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C2C9DE-C811-4406-9A96-B5F84A419B8F}">
  <ds:schemaRefs>
    <ds:schemaRef ds:uri="http://www.w3.org/XML/1998/namespace"/>
    <ds:schemaRef ds:uri="http://purl.org/dc/elements/1.1/"/>
    <ds:schemaRef ds:uri="da78e243-11cc-4a33-8087-34002b870865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375f7e3a-ad13-4f08-87d6-220e8dc7d5f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6626</Words>
  <Application>Microsoft Macintosh PowerPoint</Application>
  <PresentationFormat>On-screen Show (4:3)</PresentationFormat>
  <Paragraphs>784</Paragraphs>
  <Slides>83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91" baseType="lpstr">
      <vt:lpstr>Arial</vt:lpstr>
      <vt:lpstr>Calibri</vt:lpstr>
      <vt:lpstr>Cambria Math</vt:lpstr>
      <vt:lpstr>Times</vt:lpstr>
      <vt:lpstr>Times New Roman</vt:lpstr>
      <vt:lpstr>Wingdings</vt:lpstr>
      <vt:lpstr>Office Theme</vt:lpstr>
      <vt:lpstr>1_Office Theme</vt:lpstr>
      <vt:lpstr>Regression</vt:lpstr>
      <vt:lpstr>Reading before class</vt:lpstr>
      <vt:lpstr>Agenda</vt:lpstr>
      <vt:lpstr>Part I Regression Theory</vt:lpstr>
      <vt:lpstr>PowerPoint Presentation</vt:lpstr>
      <vt:lpstr>Linear Regression Model Line</vt:lpstr>
      <vt:lpstr>Categorical - Metrics</vt:lpstr>
      <vt:lpstr>Metrics (Graph)</vt:lpstr>
      <vt:lpstr>Continuous metrics - RMSE</vt:lpstr>
      <vt:lpstr>ANOVA Table</vt:lpstr>
      <vt:lpstr>Types of Regression</vt:lpstr>
      <vt:lpstr>Shape of regression</vt:lpstr>
      <vt:lpstr>Shape of regression</vt:lpstr>
      <vt:lpstr>Application</vt:lpstr>
      <vt:lpstr>Regression Interview Questions (Can we answer all after this class)</vt:lpstr>
      <vt:lpstr>Limitation: Hilpisch Page 34</vt:lpstr>
      <vt:lpstr>What is heteroscedasticity?</vt:lpstr>
      <vt:lpstr>How to interpret a Q-Q plot in a Linear regression model? </vt:lpstr>
      <vt:lpstr>Multi-Collinearity – Check VIF</vt:lpstr>
      <vt:lpstr>What are the disadvantages of the linear model?</vt:lpstr>
      <vt:lpstr>Others</vt:lpstr>
      <vt:lpstr>Comparison Regression, Decision Tree and Neural Network</vt:lpstr>
      <vt:lpstr>Part II Programming</vt:lpstr>
      <vt:lpstr>PowerPoint Presentation</vt:lpstr>
      <vt:lpstr>Machine Learning Process</vt:lpstr>
      <vt:lpstr>Machine Learning Process</vt:lpstr>
      <vt:lpstr>Machine Learning Process</vt:lpstr>
      <vt:lpstr>Matplotlib.pyplot</vt:lpstr>
      <vt:lpstr>Machine Learning Process</vt:lpstr>
      <vt:lpstr>Machine Learning Process</vt:lpstr>
      <vt:lpstr>Classifier</vt:lpstr>
      <vt:lpstr>Classifier</vt:lpstr>
      <vt:lpstr>Regressor</vt:lpstr>
      <vt:lpstr>Regressor</vt:lpstr>
      <vt:lpstr>Save model and load model</vt:lpstr>
      <vt:lpstr>For Tree - Classifier Optimization</vt:lpstr>
      <vt:lpstr>For Tree - Regressor Optimization</vt:lpstr>
      <vt:lpstr>For Regression - VIF</vt:lpstr>
      <vt:lpstr>For Regression – QQ, Anova</vt:lpstr>
      <vt:lpstr>Part III Examples</vt:lpstr>
      <vt:lpstr>Linear Regression</vt:lpstr>
      <vt:lpstr>Regression in R</vt:lpstr>
      <vt:lpstr>Regression: model=lm(dt$DBS ~ dt$SGD) summary(model)</vt:lpstr>
      <vt:lpstr>Error</vt:lpstr>
      <vt:lpstr>Plot Graph</vt:lpstr>
      <vt:lpstr>Use Python</vt:lpstr>
      <vt:lpstr>Dump parameter to external file and load</vt:lpstr>
      <vt:lpstr>Other model</vt:lpstr>
      <vt:lpstr>Example: Bankruptcy Data</vt:lpstr>
      <vt:lpstr>Import data</vt:lpstr>
      <vt:lpstr>Data Visualization</vt:lpstr>
      <vt:lpstr>pyplotlib</vt:lpstr>
      <vt:lpstr>PowerPoint Presentation</vt:lpstr>
      <vt:lpstr>Classifier - Regression</vt:lpstr>
      <vt:lpstr>PowerPoint Presentation</vt:lpstr>
      <vt:lpstr>Classifier - Tree</vt:lpstr>
      <vt:lpstr>Classifier</vt:lpstr>
      <vt:lpstr>Save model and load model</vt:lpstr>
      <vt:lpstr>Example: Treynor Ratio</vt:lpstr>
      <vt:lpstr>Treynor</vt:lpstr>
      <vt:lpstr>Select columns</vt:lpstr>
      <vt:lpstr>Remove null and not a number</vt:lpstr>
      <vt:lpstr>Categorical Input</vt:lpstr>
      <vt:lpstr>describe</vt:lpstr>
      <vt:lpstr>Histogram &amp; Boxplot</vt:lpstr>
      <vt:lpstr>Correlation – check co-linearity, the relationship between the independent variable</vt:lpstr>
      <vt:lpstr>pyplot</vt:lpstr>
      <vt:lpstr>Normalization</vt:lpstr>
      <vt:lpstr>Split X and Y</vt:lpstr>
      <vt:lpstr>Train Test Split</vt:lpstr>
      <vt:lpstr>Regressor</vt:lpstr>
      <vt:lpstr>Regressor</vt:lpstr>
      <vt:lpstr>Regressor Optimization (max_depth)</vt:lpstr>
      <vt:lpstr>Save model and load model</vt:lpstr>
      <vt:lpstr>Extra: For regression only: VIF, QQ, ANOVA</vt:lpstr>
      <vt:lpstr>Optional : Check Collinearity </vt:lpstr>
      <vt:lpstr>Optional: QQ plot - check heteroskedasticity – residual must be normally distributed</vt:lpstr>
      <vt:lpstr>Optional: Anova</vt:lpstr>
      <vt:lpstr>AIC Rsq RMSE</vt:lpstr>
      <vt:lpstr>Other Considerations</vt:lpstr>
      <vt:lpstr>What have you learnt?</vt:lpstr>
      <vt:lpstr>Reading Material (Optional)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ng jun long</cp:lastModifiedBy>
  <cp:revision>28</cp:revision>
  <dcterms:created xsi:type="dcterms:W3CDTF">2017-05-14T01:29:56Z</dcterms:created>
  <dcterms:modified xsi:type="dcterms:W3CDTF">2023-02-01T07:49:58Z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0x010100DAEF7347F08B3B4A96C14A574E7D6F6C</vt:lpwstr>
  </property>
</Properties>
</file>